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5" r:id="rId3"/>
    <p:sldId id="295" r:id="rId4"/>
    <p:sldId id="285" r:id="rId5"/>
    <p:sldId id="266" r:id="rId6"/>
    <p:sldId id="267" r:id="rId7"/>
    <p:sldId id="268" r:id="rId8"/>
    <p:sldId id="269" r:id="rId9"/>
    <p:sldId id="273" r:id="rId10"/>
    <p:sldId id="294" r:id="rId11"/>
    <p:sldId id="271" r:id="rId12"/>
    <p:sldId id="270" r:id="rId13"/>
    <p:sldId id="272" r:id="rId14"/>
    <p:sldId id="297" r:id="rId15"/>
    <p:sldId id="298" r:id="rId16"/>
    <p:sldId id="296" r:id="rId17"/>
    <p:sldId id="279" r:id="rId18"/>
    <p:sldId id="280" r:id="rId19"/>
    <p:sldId id="288" r:id="rId20"/>
    <p:sldId id="287" r:id="rId21"/>
    <p:sldId id="290" r:id="rId22"/>
    <p:sldId id="275" r:id="rId23"/>
    <p:sldId id="293" r:id="rId24"/>
    <p:sldId id="278" r:id="rId25"/>
    <p:sldId id="281" r:id="rId26"/>
  </p:sldIdLst>
  <p:sldSz cx="9144000" cy="6858000" type="screen4x3"/>
  <p:notesSz cx="6888163" cy="100203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3C88C-D7F4-49E8-960C-2BE9D0E2AA4C}" v="580" dt="2020-12-07T17:37:39.081"/>
    <p1510:client id="{3BB102FF-D144-4289-9ABB-FEF028F9EFBE}" v="90" dt="2021-05-05T14:26:19.487"/>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édio 4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p:scale>
          <a:sx n="80" d="100"/>
          <a:sy n="80" d="100"/>
        </p:scale>
        <p:origin x="-1014" y="5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boaoprev Financeiro" userId="adf74db59c331a4f" providerId="Windows Live" clId="Web-{3BB102FF-D144-4289-9ABB-FEF028F9EFBE}"/>
    <pc:docChg chg="modSld">
      <pc:chgData name="Taboaoprev Financeiro" userId="adf74db59c331a4f" providerId="Windows Live" clId="Web-{3BB102FF-D144-4289-9ABB-FEF028F9EFBE}" dt="2021-05-05T14:26:19.487" v="77"/>
      <pc:docMkLst>
        <pc:docMk/>
      </pc:docMkLst>
      <pc:sldChg chg="modSp">
        <pc:chgData name="Taboaoprev Financeiro" userId="adf74db59c331a4f" providerId="Windows Live" clId="Web-{3BB102FF-D144-4289-9ABB-FEF028F9EFBE}" dt="2021-05-05T14:05:00.537" v="51"/>
        <pc:sldMkLst>
          <pc:docMk/>
          <pc:sldMk cId="0" sldId="265"/>
        </pc:sldMkLst>
        <pc:graphicFrameChg chg="mod modGraphic">
          <ac:chgData name="Taboaoprev Financeiro" userId="adf74db59c331a4f" providerId="Windows Live" clId="Web-{3BB102FF-D144-4289-9ABB-FEF028F9EFBE}" dt="2021-05-05T14:05:00.537" v="51"/>
          <ac:graphicFrameMkLst>
            <pc:docMk/>
            <pc:sldMk cId="0" sldId="265"/>
            <ac:graphicFrameMk id="8" creationId="{9AE28584-6434-490E-AAED-208876B4362F}"/>
          </ac:graphicFrameMkLst>
        </pc:graphicFrameChg>
      </pc:sldChg>
      <pc:sldChg chg="modSp">
        <pc:chgData name="Taboaoprev Financeiro" userId="adf74db59c331a4f" providerId="Windows Live" clId="Web-{3BB102FF-D144-4289-9ABB-FEF028F9EFBE}" dt="2021-05-05T14:26:19.487" v="77"/>
        <pc:sldMkLst>
          <pc:docMk/>
          <pc:sldMk cId="0" sldId="285"/>
        </pc:sldMkLst>
        <pc:graphicFrameChg chg="mod modGraphic">
          <ac:chgData name="Taboaoprev Financeiro" userId="adf74db59c331a4f" providerId="Windows Live" clId="Web-{3BB102FF-D144-4289-9ABB-FEF028F9EFBE}" dt="2021-05-05T14:26:19.487" v="77"/>
          <ac:graphicFrameMkLst>
            <pc:docMk/>
            <pc:sldMk cId="0" sldId="285"/>
            <ac:graphicFrameMk id="2" creationId="{BFDEB8E3-6B7E-488B-9AE1-08D9456E0F79}"/>
          </ac:graphicFrameMkLst>
        </pc:graphicFrameChg>
      </pc:sldChg>
    </pc:docChg>
  </pc:docChgLst>
  <pc:docChgLst>
    <pc:chgData name="Taboaoprev Financeiro" userId="adf74db59c331a4f" providerId="Windows Live" clId="Web-{2A83C88C-D7F4-49E8-960C-2BE9D0E2AA4C}"/>
    <pc:docChg chg="modSld">
      <pc:chgData name="Taboaoprev Financeiro" userId="adf74db59c331a4f" providerId="Windows Live" clId="Web-{2A83C88C-D7F4-49E8-960C-2BE9D0E2AA4C}" dt="2020-12-07T17:37:39.081" v="575"/>
      <pc:docMkLst>
        <pc:docMk/>
      </pc:docMkLst>
      <pc:sldChg chg="modSp">
        <pc:chgData name="Taboaoprev Financeiro" userId="adf74db59c331a4f" providerId="Windows Live" clId="Web-{2A83C88C-D7F4-49E8-960C-2BE9D0E2AA4C}" dt="2020-12-07T13:45:42.309" v="37"/>
        <pc:sldMkLst>
          <pc:docMk/>
          <pc:sldMk cId="0" sldId="265"/>
        </pc:sldMkLst>
        <pc:graphicFrameChg chg="mod modGraphic">
          <ac:chgData name="Taboaoprev Financeiro" userId="adf74db59c331a4f" providerId="Windows Live" clId="Web-{2A83C88C-D7F4-49E8-960C-2BE9D0E2AA4C}" dt="2020-12-07T13:45:42.309" v="37"/>
          <ac:graphicFrameMkLst>
            <pc:docMk/>
            <pc:sldMk cId="0" sldId="265"/>
            <ac:graphicFrameMk id="8" creationId="{9AE28584-6434-490E-AAED-208876B4362F}"/>
          </ac:graphicFrameMkLst>
        </pc:graphicFrameChg>
      </pc:sldChg>
      <pc:sldChg chg="modSp">
        <pc:chgData name="Taboaoprev Financeiro" userId="adf74db59c331a4f" providerId="Windows Live" clId="Web-{2A83C88C-D7F4-49E8-960C-2BE9D0E2AA4C}" dt="2020-12-07T13:55:21.419" v="45"/>
        <pc:sldMkLst>
          <pc:docMk/>
          <pc:sldMk cId="0" sldId="266"/>
        </pc:sldMkLst>
        <pc:graphicFrameChg chg="mod modGraphic">
          <ac:chgData name="Taboaoprev Financeiro" userId="adf74db59c331a4f" providerId="Windows Live" clId="Web-{2A83C88C-D7F4-49E8-960C-2BE9D0E2AA4C}" dt="2020-12-07T13:55:21.419" v="45"/>
          <ac:graphicFrameMkLst>
            <pc:docMk/>
            <pc:sldMk cId="0" sldId="266"/>
            <ac:graphicFrameMk id="8" creationId="{85798FFE-DBCC-4B90-87C6-C94F97F23E93}"/>
          </ac:graphicFrameMkLst>
        </pc:graphicFrameChg>
      </pc:sldChg>
      <pc:sldChg chg="modSp">
        <pc:chgData name="Taboaoprev Financeiro" userId="adf74db59c331a4f" providerId="Windows Live" clId="Web-{2A83C88C-D7F4-49E8-960C-2BE9D0E2AA4C}" dt="2020-12-07T15:30:54.322" v="355"/>
        <pc:sldMkLst>
          <pc:docMk/>
          <pc:sldMk cId="0" sldId="267"/>
        </pc:sldMkLst>
        <pc:graphicFrameChg chg="mod modGraphic">
          <ac:chgData name="Taboaoprev Financeiro" userId="adf74db59c331a4f" providerId="Windows Live" clId="Web-{2A83C88C-D7F4-49E8-960C-2BE9D0E2AA4C}" dt="2020-12-07T15:30:54.322" v="355"/>
          <ac:graphicFrameMkLst>
            <pc:docMk/>
            <pc:sldMk cId="0" sldId="267"/>
            <ac:graphicFrameMk id="8" creationId="{B3D1B953-4755-4176-8F44-079CB9DDF0A4}"/>
          </ac:graphicFrameMkLst>
        </pc:graphicFrameChg>
      </pc:sldChg>
      <pc:sldChg chg="modSp">
        <pc:chgData name="Taboaoprev Financeiro" userId="adf74db59c331a4f" providerId="Windows Live" clId="Web-{2A83C88C-D7F4-49E8-960C-2BE9D0E2AA4C}" dt="2020-12-07T15:01:53.615" v="145"/>
        <pc:sldMkLst>
          <pc:docMk/>
          <pc:sldMk cId="0" sldId="268"/>
        </pc:sldMkLst>
        <pc:graphicFrameChg chg="mod modGraphic">
          <ac:chgData name="Taboaoprev Financeiro" userId="adf74db59c331a4f" providerId="Windows Live" clId="Web-{2A83C88C-D7F4-49E8-960C-2BE9D0E2AA4C}" dt="2020-12-07T15:01:53.615" v="145"/>
          <ac:graphicFrameMkLst>
            <pc:docMk/>
            <pc:sldMk cId="0" sldId="268"/>
            <ac:graphicFrameMk id="8" creationId="{76A6A9D6-E234-41C4-92E4-A60252FB262C}"/>
          </ac:graphicFrameMkLst>
        </pc:graphicFrameChg>
      </pc:sldChg>
      <pc:sldChg chg="modSp">
        <pc:chgData name="Taboaoprev Financeiro" userId="adf74db59c331a4f" providerId="Windows Live" clId="Web-{2A83C88C-D7F4-49E8-960C-2BE9D0E2AA4C}" dt="2020-12-07T15:33:33.545" v="385"/>
        <pc:sldMkLst>
          <pc:docMk/>
          <pc:sldMk cId="0" sldId="269"/>
        </pc:sldMkLst>
        <pc:graphicFrameChg chg="mod modGraphic">
          <ac:chgData name="Taboaoprev Financeiro" userId="adf74db59c331a4f" providerId="Windows Live" clId="Web-{2A83C88C-D7F4-49E8-960C-2BE9D0E2AA4C}" dt="2020-12-07T15:33:33.545" v="385"/>
          <ac:graphicFrameMkLst>
            <pc:docMk/>
            <pc:sldMk cId="0" sldId="269"/>
            <ac:graphicFrameMk id="8" creationId="{5B22AC87-6F21-4E93-A1BA-2783246A7966}"/>
          </ac:graphicFrameMkLst>
        </pc:graphicFrameChg>
      </pc:sldChg>
      <pc:sldChg chg="addSp delSp modSp">
        <pc:chgData name="Taboaoprev Financeiro" userId="adf74db59c331a4f" providerId="Windows Live" clId="Web-{2A83C88C-D7F4-49E8-960C-2BE9D0E2AA4C}" dt="2020-12-07T17:36:27.079" v="555"/>
        <pc:sldMkLst>
          <pc:docMk/>
          <pc:sldMk cId="0" sldId="270"/>
        </pc:sldMkLst>
        <pc:graphicFrameChg chg="add del mod">
          <ac:chgData name="Taboaoprev Financeiro" userId="adf74db59c331a4f" providerId="Windows Live" clId="Web-{2A83C88C-D7F4-49E8-960C-2BE9D0E2AA4C}" dt="2020-12-07T17:33:33.215" v="403"/>
          <ac:graphicFrameMkLst>
            <pc:docMk/>
            <pc:sldMk cId="0" sldId="270"/>
            <ac:graphicFrameMk id="3" creationId="{CAFB634D-04DC-4E76-BB14-7BAE51C8C4DA}"/>
          </ac:graphicFrameMkLst>
        </pc:graphicFrameChg>
        <pc:graphicFrameChg chg="add del mod">
          <ac:chgData name="Taboaoprev Financeiro" userId="adf74db59c331a4f" providerId="Windows Live" clId="Web-{2A83C88C-D7F4-49E8-960C-2BE9D0E2AA4C}" dt="2020-12-07T17:33:40.449" v="405"/>
          <ac:graphicFrameMkLst>
            <pc:docMk/>
            <pc:sldMk cId="0" sldId="270"/>
            <ac:graphicFrameMk id="5" creationId="{6C3B57CB-95EE-4FD7-A6FB-1C1B73971A8A}"/>
          </ac:graphicFrameMkLst>
        </pc:graphicFrameChg>
        <pc:graphicFrameChg chg="mod modGraphic">
          <ac:chgData name="Taboaoprev Financeiro" userId="adf74db59c331a4f" providerId="Windows Live" clId="Web-{2A83C88C-D7F4-49E8-960C-2BE9D0E2AA4C}" dt="2020-12-07T17:36:27.079" v="555"/>
          <ac:graphicFrameMkLst>
            <pc:docMk/>
            <pc:sldMk cId="0" sldId="270"/>
            <ac:graphicFrameMk id="8" creationId="{1936CE77-53C4-43A7-B7AF-939DFDCA8F8C}"/>
          </ac:graphicFrameMkLst>
        </pc:graphicFrameChg>
      </pc:sldChg>
      <pc:sldChg chg="modSp">
        <pc:chgData name="Taboaoprev Financeiro" userId="adf74db59c331a4f" providerId="Windows Live" clId="Web-{2A83C88C-D7F4-49E8-960C-2BE9D0E2AA4C}" dt="2020-12-07T17:37:39.081" v="575"/>
        <pc:sldMkLst>
          <pc:docMk/>
          <pc:sldMk cId="0" sldId="272"/>
        </pc:sldMkLst>
        <pc:graphicFrameChg chg="mod modGraphic">
          <ac:chgData name="Taboaoprev Financeiro" userId="adf74db59c331a4f" providerId="Windows Live" clId="Web-{2A83C88C-D7F4-49E8-960C-2BE9D0E2AA4C}" dt="2020-12-07T17:37:39.081" v="575"/>
          <ac:graphicFrameMkLst>
            <pc:docMk/>
            <pc:sldMk cId="0" sldId="272"/>
            <ac:graphicFrameMk id="8" creationId="{13F12C4B-992C-4A16-A7E9-F75D6436968C}"/>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oleObject" Target="file:///C:\Users\ADMFIN\OneDrive\Documents\Governan&#231;a%20Corporativa\Presta&#231;&#227;o%20de%20Contas\Gr&#225;fico%20presta&#231;&#227;o%20de%20contas.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sz="2800" dirty="0" err="1"/>
              <a:t>Segurados</a:t>
            </a:r>
            <a:r>
              <a:rPr lang="en-US" sz="2800" dirty="0"/>
              <a:t> da Taboãoprev</a:t>
            </a:r>
          </a:p>
        </c:rich>
      </c:tx>
      <c:layout/>
      <c:overlay val="0"/>
    </c:title>
    <c:autoTitleDeleted val="0"/>
    <c:view3D>
      <c:rotX val="15"/>
      <c:rotY val="20"/>
      <c:depthPercent val="100"/>
      <c:rAngAx val="1"/>
    </c:view3D>
    <c:floor>
      <c:thickness val="0"/>
    </c:floor>
    <c:sideWall>
      <c:thickness val="0"/>
    </c:sideWall>
    <c:backWall>
      <c:thickness val="0"/>
    </c:backWall>
    <c:plotArea>
      <c:layout/>
      <c:bar3DChart>
        <c:barDir val="bar"/>
        <c:grouping val="clustered"/>
        <c:varyColors val="0"/>
        <c:ser>
          <c:idx val="0"/>
          <c:order val="0"/>
          <c:tx>
            <c:strRef>
              <c:f>Segurados!$B$1</c:f>
              <c:strCache>
                <c:ptCount val="1"/>
                <c:pt idx="0">
                  <c:v>Ativos</c:v>
                </c:pt>
              </c:strCache>
            </c:strRef>
          </c:tx>
          <c:invertIfNegative val="0"/>
          <c:cat>
            <c:strRef>
              <c:f>Segurados!$A$2:$A$12</c:f>
              <c:strCache>
                <c:ptCount val="8"/>
                <c:pt idx="0">
                  <c:v>2014</c:v>
                </c:pt>
                <c:pt idx="1">
                  <c:v>2015</c:v>
                </c:pt>
                <c:pt idx="2">
                  <c:v>2016</c:v>
                </c:pt>
                <c:pt idx="3">
                  <c:v>2017</c:v>
                </c:pt>
                <c:pt idx="4">
                  <c:v>2018</c:v>
                </c:pt>
                <c:pt idx="5">
                  <c:v>2019</c:v>
                </c:pt>
                <c:pt idx="6">
                  <c:v>2020</c:v>
                </c:pt>
                <c:pt idx="7">
                  <c:v>2021 (1º Trimestre)</c:v>
                </c:pt>
              </c:strCache>
            </c:strRef>
          </c:cat>
          <c:val>
            <c:numRef>
              <c:f>Segurados!$B$2:$B$12</c:f>
              <c:numCache>
                <c:formatCode>#,##0</c:formatCode>
                <c:ptCount val="8"/>
                <c:pt idx="0">
                  <c:v>4642</c:v>
                </c:pt>
                <c:pt idx="1">
                  <c:v>4598</c:v>
                </c:pt>
                <c:pt idx="2">
                  <c:v>4923</c:v>
                </c:pt>
                <c:pt idx="3">
                  <c:v>5104</c:v>
                </c:pt>
                <c:pt idx="4">
                  <c:v>5611</c:v>
                </c:pt>
                <c:pt idx="5">
                  <c:v>5773</c:v>
                </c:pt>
                <c:pt idx="6">
                  <c:v>5914</c:v>
                </c:pt>
                <c:pt idx="7">
                  <c:v>5863</c:v>
                </c:pt>
              </c:numCache>
            </c:numRef>
          </c:val>
          <c:extLst xmlns:c16r2="http://schemas.microsoft.com/office/drawing/2015/06/chart">
            <c:ext xmlns:c16="http://schemas.microsoft.com/office/drawing/2014/chart" uri="{C3380CC4-5D6E-409C-BE32-E72D297353CC}">
              <c16:uniqueId val="{00000000-2C52-42B4-8CDC-2E196675AACB}"/>
            </c:ext>
          </c:extLst>
        </c:ser>
        <c:ser>
          <c:idx val="1"/>
          <c:order val="1"/>
          <c:tx>
            <c:strRef>
              <c:f>Segurados!$C$1</c:f>
              <c:strCache>
                <c:ptCount val="1"/>
                <c:pt idx="0">
                  <c:v>Aposentados</c:v>
                </c:pt>
              </c:strCache>
            </c:strRef>
          </c:tx>
          <c:invertIfNegative val="0"/>
          <c:cat>
            <c:strRef>
              <c:f>Segurados!$A$2:$A$12</c:f>
              <c:strCache>
                <c:ptCount val="8"/>
                <c:pt idx="0">
                  <c:v>2014</c:v>
                </c:pt>
                <c:pt idx="1">
                  <c:v>2015</c:v>
                </c:pt>
                <c:pt idx="2">
                  <c:v>2016</c:v>
                </c:pt>
                <c:pt idx="3">
                  <c:v>2017</c:v>
                </c:pt>
                <c:pt idx="4">
                  <c:v>2018</c:v>
                </c:pt>
                <c:pt idx="5">
                  <c:v>2019</c:v>
                </c:pt>
                <c:pt idx="6">
                  <c:v>2020</c:v>
                </c:pt>
                <c:pt idx="7">
                  <c:v>2021 (1º Trimestre)</c:v>
                </c:pt>
              </c:strCache>
            </c:strRef>
          </c:cat>
          <c:val>
            <c:numRef>
              <c:f>Segurados!$C$2:$C$12</c:f>
              <c:numCache>
                <c:formatCode>#,##0</c:formatCode>
                <c:ptCount val="8"/>
                <c:pt idx="0">
                  <c:v>834</c:v>
                </c:pt>
                <c:pt idx="1">
                  <c:v>926</c:v>
                </c:pt>
                <c:pt idx="2">
                  <c:v>1006</c:v>
                </c:pt>
                <c:pt idx="3">
                  <c:v>1162</c:v>
                </c:pt>
                <c:pt idx="4">
                  <c:v>1242</c:v>
                </c:pt>
                <c:pt idx="5">
                  <c:v>1321</c:v>
                </c:pt>
                <c:pt idx="6">
                  <c:v>1387</c:v>
                </c:pt>
                <c:pt idx="7">
                  <c:v>1394</c:v>
                </c:pt>
              </c:numCache>
            </c:numRef>
          </c:val>
          <c:extLst xmlns:c16r2="http://schemas.microsoft.com/office/drawing/2015/06/chart">
            <c:ext xmlns:c16="http://schemas.microsoft.com/office/drawing/2014/chart" uri="{C3380CC4-5D6E-409C-BE32-E72D297353CC}">
              <c16:uniqueId val="{00000001-2C52-42B4-8CDC-2E196675AACB}"/>
            </c:ext>
          </c:extLst>
        </c:ser>
        <c:ser>
          <c:idx val="2"/>
          <c:order val="2"/>
          <c:tx>
            <c:strRef>
              <c:f>Segurados!$D$1</c:f>
              <c:strCache>
                <c:ptCount val="1"/>
                <c:pt idx="0">
                  <c:v>Pensionistas</c:v>
                </c:pt>
              </c:strCache>
            </c:strRef>
          </c:tx>
          <c:invertIfNegative val="0"/>
          <c:cat>
            <c:strRef>
              <c:f>Segurados!$A$2:$A$12</c:f>
              <c:strCache>
                <c:ptCount val="8"/>
                <c:pt idx="0">
                  <c:v>2014</c:v>
                </c:pt>
                <c:pt idx="1">
                  <c:v>2015</c:v>
                </c:pt>
                <c:pt idx="2">
                  <c:v>2016</c:v>
                </c:pt>
                <c:pt idx="3">
                  <c:v>2017</c:v>
                </c:pt>
                <c:pt idx="4">
                  <c:v>2018</c:v>
                </c:pt>
                <c:pt idx="5">
                  <c:v>2019</c:v>
                </c:pt>
                <c:pt idx="6">
                  <c:v>2020</c:v>
                </c:pt>
                <c:pt idx="7">
                  <c:v>2021 (1º Trimestre)</c:v>
                </c:pt>
              </c:strCache>
            </c:strRef>
          </c:cat>
          <c:val>
            <c:numRef>
              <c:f>Segurados!$D$2:$D$12</c:f>
              <c:numCache>
                <c:formatCode>#,##0</c:formatCode>
                <c:ptCount val="8"/>
                <c:pt idx="0">
                  <c:v>235</c:v>
                </c:pt>
                <c:pt idx="1">
                  <c:v>217</c:v>
                </c:pt>
                <c:pt idx="2">
                  <c:v>223</c:v>
                </c:pt>
                <c:pt idx="3">
                  <c:v>238</c:v>
                </c:pt>
                <c:pt idx="4">
                  <c:v>254</c:v>
                </c:pt>
                <c:pt idx="5">
                  <c:v>249</c:v>
                </c:pt>
                <c:pt idx="6">
                  <c:v>265</c:v>
                </c:pt>
                <c:pt idx="7">
                  <c:v>272</c:v>
                </c:pt>
              </c:numCache>
            </c:numRef>
          </c:val>
          <c:extLst xmlns:c16r2="http://schemas.microsoft.com/office/drawing/2015/06/chart">
            <c:ext xmlns:c16="http://schemas.microsoft.com/office/drawing/2014/chart" uri="{C3380CC4-5D6E-409C-BE32-E72D297353CC}">
              <c16:uniqueId val="{00000002-2C52-42B4-8CDC-2E196675AACB}"/>
            </c:ext>
          </c:extLst>
        </c:ser>
        <c:dLbls>
          <c:showLegendKey val="0"/>
          <c:showVal val="0"/>
          <c:showCatName val="0"/>
          <c:showSerName val="0"/>
          <c:showPercent val="0"/>
          <c:showBubbleSize val="0"/>
        </c:dLbls>
        <c:gapWidth val="150"/>
        <c:shape val="box"/>
        <c:axId val="32317952"/>
        <c:axId val="85568320"/>
        <c:axId val="0"/>
      </c:bar3DChart>
      <c:catAx>
        <c:axId val="32317952"/>
        <c:scaling>
          <c:orientation val="minMax"/>
        </c:scaling>
        <c:delete val="0"/>
        <c:axPos val="l"/>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85568320"/>
        <c:crosses val="autoZero"/>
        <c:auto val="1"/>
        <c:lblAlgn val="ctr"/>
        <c:lblOffset val="100"/>
        <c:noMultiLvlLbl val="0"/>
      </c:catAx>
      <c:valAx>
        <c:axId val="85568320"/>
        <c:scaling>
          <c:orientation val="minMax"/>
        </c:scaling>
        <c:delete val="0"/>
        <c:axPos val="b"/>
        <c:majorGridlines/>
        <c:numFmt formatCode="#,##0"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32317952"/>
        <c:crosses val="autoZero"/>
        <c:crossBetween val="between"/>
      </c:valAx>
      <c:dTable>
        <c:showHorzBorder val="1"/>
        <c:showVertBorder val="1"/>
        <c:showOutline val="1"/>
        <c:showKeys val="1"/>
        <c:txPr>
          <a:bodyPr/>
          <a:lstStyle/>
          <a:p>
            <a:pPr rtl="0">
              <a:defRPr sz="1000" b="0" i="0" u="none" strike="noStrike" baseline="0">
                <a:solidFill>
                  <a:srgbClr val="000000"/>
                </a:solidFill>
                <a:latin typeface="Calibri"/>
                <a:ea typeface="Calibri"/>
                <a:cs typeface="Calibri"/>
              </a:defRPr>
            </a:pPr>
            <a:endParaRPr lang="pt-BR"/>
          </a:p>
        </c:txPr>
      </c:dTable>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1800" b="1" i="0" u="none" strike="noStrike" baseline="0">
                <a:solidFill>
                  <a:srgbClr val="000000"/>
                </a:solidFill>
                <a:latin typeface="Calibri"/>
                <a:ea typeface="Calibri"/>
                <a:cs typeface="Calibri"/>
              </a:defRPr>
            </a:pPr>
            <a:r>
              <a:rPr lang="en-US"/>
              <a:t>Evolução dos Investimentos</a:t>
            </a:r>
          </a:p>
        </c:rich>
      </c:tx>
      <c:layout/>
      <c:overlay val="0"/>
    </c:title>
    <c:autoTitleDeleted val="0"/>
    <c:view3D>
      <c:rotX val="10"/>
      <c:rotY val="20"/>
      <c:depthPercent val="110"/>
      <c:rAngAx val="0"/>
      <c:perspective val="10"/>
    </c:view3D>
    <c:floor>
      <c:thickness val="0"/>
    </c:floor>
    <c:sideWall>
      <c:thickness val="0"/>
    </c:sideWall>
    <c:backWall>
      <c:thickness val="0"/>
    </c:backWall>
    <c:plotArea>
      <c:layout/>
      <c:bar3DChart>
        <c:barDir val="col"/>
        <c:grouping val="standard"/>
        <c:varyColors val="0"/>
        <c:ser>
          <c:idx val="0"/>
          <c:order val="0"/>
          <c:invertIfNegative val="0"/>
          <c:dLbls>
            <c:dLbl>
              <c:idx val="0"/>
              <c:layout>
                <c:manualLayout>
                  <c:x val="5.6655736729792627E-3"/>
                  <c:y val="-1.1594431130891248E-2"/>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EA6-4870-B1E1-35F85F5125FA}"/>
                </c:ext>
              </c:extLst>
            </c:dLbl>
            <c:dLbl>
              <c:idx val="1"/>
              <c:layout>
                <c:manualLayout>
                  <c:x val="9.4427219260481959E-3"/>
                  <c:y val="-8.6956521739130436E-3"/>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EA6-4870-B1E1-35F85F5125FA}"/>
                </c:ext>
              </c:extLst>
            </c:dLbl>
            <c:dLbl>
              <c:idx val="2"/>
              <c:layout>
                <c:manualLayout>
                  <c:x val="1.1331444759206799E-2"/>
                  <c:y val="-8.6958804062536189E-3"/>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EA6-4870-B1E1-35F85F5125FA}"/>
                </c:ext>
              </c:extLst>
            </c:dLbl>
            <c:dLbl>
              <c:idx val="3"/>
              <c:layout>
                <c:manualLayout>
                  <c:x val="9.4428706326721932E-3"/>
                  <c:y val="-8.6956521739130436E-3"/>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EA6-4870-B1E1-35F85F5125FA}"/>
                </c:ext>
              </c:extLst>
            </c:dLbl>
            <c:dLbl>
              <c:idx val="4"/>
              <c:layout>
                <c:manualLayout>
                  <c:x val="-9.4430193392965375E-3"/>
                  <c:y val="-1.1594202898550725E-2"/>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EA6-4870-B1E1-35F85F5125FA}"/>
                </c:ext>
              </c:extLst>
            </c:dLbl>
            <c:dLbl>
              <c:idx val="5"/>
              <c:layout>
                <c:manualLayout>
                  <c:x val="1.6997169666401919E-2"/>
                  <c:y val="-2.2823234052265206E-7"/>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EA6-4870-B1E1-35F85F5125FA}"/>
                </c:ext>
              </c:extLst>
            </c:dLbl>
            <c:dLbl>
              <c:idx val="6"/>
              <c:layout>
                <c:manualLayout>
                  <c:x val="3.9660056657223795E-2"/>
                  <c:y val="-1.4492753623188406E-2"/>
                </c:manualLayout>
              </c:layout>
              <c:spPr/>
              <c:txPr>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EA6-4870-B1E1-35F85F5125FA}"/>
                </c:ext>
              </c:extLst>
            </c:dLbl>
            <c:spPr>
              <a:noFill/>
              <a:ln>
                <a:noFill/>
              </a:ln>
              <a:effectLst/>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pt-B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Evolução!$A$7:$A$13</c:f>
              <c:strCache>
                <c:ptCount val="7"/>
                <c:pt idx="0">
                  <c:v>2015</c:v>
                </c:pt>
                <c:pt idx="1">
                  <c:v>2016</c:v>
                </c:pt>
                <c:pt idx="2">
                  <c:v>2017</c:v>
                </c:pt>
                <c:pt idx="3">
                  <c:v>2018</c:v>
                </c:pt>
                <c:pt idx="4">
                  <c:v>2019</c:v>
                </c:pt>
                <c:pt idx="5">
                  <c:v>2020</c:v>
                </c:pt>
                <c:pt idx="6">
                  <c:v>1º Trimestre 2021</c:v>
                </c:pt>
              </c:strCache>
            </c:strRef>
          </c:cat>
          <c:val>
            <c:numRef>
              <c:f>Evolução!$B$7:$B$13</c:f>
              <c:numCache>
                <c:formatCode>#,##0.00</c:formatCode>
                <c:ptCount val="7"/>
                <c:pt idx="0">
                  <c:v>379945956.67000002</c:v>
                </c:pt>
                <c:pt idx="1">
                  <c:v>455190351.31999999</c:v>
                </c:pt>
                <c:pt idx="2">
                  <c:v>523107381.51999998</c:v>
                </c:pt>
                <c:pt idx="3">
                  <c:v>588347385.13</c:v>
                </c:pt>
                <c:pt idx="4">
                  <c:v>710335772.44000006</c:v>
                </c:pt>
                <c:pt idx="5">
                  <c:v>734411528.42999995</c:v>
                </c:pt>
                <c:pt idx="6">
                  <c:v>732234124.97000003</c:v>
                </c:pt>
              </c:numCache>
            </c:numRef>
          </c:val>
          <c:extLst xmlns:c16r2="http://schemas.microsoft.com/office/drawing/2015/06/chart">
            <c:ext xmlns:c16="http://schemas.microsoft.com/office/drawing/2014/chart" uri="{C3380CC4-5D6E-409C-BE32-E72D297353CC}">
              <c16:uniqueId val="{00000007-9EA6-4870-B1E1-35F85F5125FA}"/>
            </c:ext>
          </c:extLst>
        </c:ser>
        <c:dLbls>
          <c:showLegendKey val="0"/>
          <c:showVal val="0"/>
          <c:showCatName val="0"/>
          <c:showSerName val="0"/>
          <c:showPercent val="0"/>
          <c:showBubbleSize val="0"/>
        </c:dLbls>
        <c:gapWidth val="75"/>
        <c:shape val="box"/>
        <c:axId val="147638784"/>
        <c:axId val="112397120"/>
        <c:axId val="114770560"/>
      </c:bar3DChart>
      <c:catAx>
        <c:axId val="147638784"/>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112397120"/>
        <c:crosses val="autoZero"/>
        <c:auto val="1"/>
        <c:lblAlgn val="ctr"/>
        <c:lblOffset val="100"/>
        <c:noMultiLvlLbl val="0"/>
      </c:catAx>
      <c:valAx>
        <c:axId val="112397120"/>
        <c:scaling>
          <c:orientation val="minMax"/>
        </c:scaling>
        <c:delete val="0"/>
        <c:axPos val="l"/>
        <c:majorGridlines/>
        <c:numFmt formatCode="#,##0.00"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147638784"/>
        <c:crosses val="autoZero"/>
        <c:crossBetween val="between"/>
        <c:majorUnit val="50000000"/>
      </c:valAx>
      <c:serAx>
        <c:axId val="114770560"/>
        <c:scaling>
          <c:orientation val="minMax"/>
        </c:scaling>
        <c:delete val="1"/>
        <c:axPos val="b"/>
        <c:majorTickMark val="out"/>
        <c:minorTickMark val="none"/>
        <c:tickLblPos val="nextTo"/>
        <c:crossAx val="112397120"/>
        <c:crosses val="autoZero"/>
      </c:ser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Composição da Carteira de Investimentos - Março/2018</a:t>
            </a:r>
          </a:p>
        </c:rich>
      </c:tx>
      <c:layout>
        <c:manualLayout>
          <c:xMode val="edge"/>
          <c:yMode val="edge"/>
          <c:x val="0.17708169291338582"/>
          <c:y val="3.784893554972296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400">
          <a:noFill/>
        </a:ln>
      </c:spPr>
    </c:plotArea>
    <c:legend>
      <c:legendPos val="r"/>
      <c:layout>
        <c:manualLayout>
          <c:xMode val="edge"/>
          <c:yMode val="edge"/>
          <c:x val="0.81139956770109622"/>
          <c:y val="9.4846791209922288E-2"/>
          <c:w val="0.17814291595903453"/>
          <c:h val="0.83762770830116828"/>
        </c:manualLayout>
      </c:layout>
      <c:overlay val="0"/>
    </c:legend>
    <c:plotVisOnly val="1"/>
    <c:dispBlanksAs val="zero"/>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Composição da Carteira de Investimentos - Dezembro/2020</a:t>
            </a:r>
          </a:p>
        </c:rich>
      </c:tx>
      <c:layout>
        <c:manualLayout>
          <c:xMode val="edge"/>
          <c:yMode val="edge"/>
          <c:x val="0.1118039947450777"/>
          <c:y val="3.044145952344192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81139961118037707"/>
          <c:y val="9.4846791209922288E-2"/>
          <c:w val="0.17814287029211673"/>
          <c:h val="0.83762770830116828"/>
        </c:manualLayout>
      </c:layout>
      <c:overlay val="0"/>
      <c:txPr>
        <a:bodyPr/>
        <a:lstStyle/>
        <a:p>
          <a:pPr>
            <a:defRPr sz="920" b="0" i="0" u="none" strike="noStrike" baseline="0">
              <a:solidFill>
                <a:srgbClr val="000000"/>
              </a:solidFill>
              <a:latin typeface="Calibri"/>
              <a:ea typeface="Calibri"/>
              <a:cs typeface="Calibri"/>
            </a:defRPr>
          </a:pPr>
          <a:endParaRPr lang="pt-BR"/>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Composição da Carteira de Investimentos - Março/2021</a:t>
            </a:r>
          </a:p>
        </c:rich>
      </c:tx>
      <c:layout>
        <c:manualLayout>
          <c:xMode val="edge"/>
          <c:yMode val="edge"/>
          <c:x val="0.1118039947450777"/>
          <c:y val="3.044145952344192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extLst xmlns:c16r2="http://schemas.microsoft.com/office/drawing/2015/06/chart">
              <c:ext xmlns:c16="http://schemas.microsoft.com/office/drawing/2014/chart" uri="{C3380CC4-5D6E-409C-BE32-E72D297353CC}">
                <c16:uniqueId val="{00000000-B3F1-4C9E-9E60-7D56B2503B74}"/>
              </c:ext>
            </c:extLst>
          </c:dPt>
          <c:dPt>
            <c:idx val="1"/>
            <c:bubble3D val="0"/>
            <c:extLst xmlns:c16r2="http://schemas.microsoft.com/office/drawing/2015/06/chart">
              <c:ext xmlns:c16="http://schemas.microsoft.com/office/drawing/2014/chart" uri="{C3380CC4-5D6E-409C-BE32-E72D297353CC}">
                <c16:uniqueId val="{00000001-B3F1-4C9E-9E60-7D56B2503B74}"/>
              </c:ext>
            </c:extLst>
          </c:dPt>
          <c:dPt>
            <c:idx val="2"/>
            <c:bubble3D val="0"/>
            <c:extLst xmlns:c16r2="http://schemas.microsoft.com/office/drawing/2015/06/chart">
              <c:ext xmlns:c16="http://schemas.microsoft.com/office/drawing/2014/chart" uri="{C3380CC4-5D6E-409C-BE32-E72D297353CC}">
                <c16:uniqueId val="{00000002-B3F1-4C9E-9E60-7D56B2503B74}"/>
              </c:ext>
            </c:extLst>
          </c:dPt>
          <c:dPt>
            <c:idx val="3"/>
            <c:bubble3D val="0"/>
            <c:extLst xmlns:c16r2="http://schemas.microsoft.com/office/drawing/2015/06/chart">
              <c:ext xmlns:c16="http://schemas.microsoft.com/office/drawing/2014/chart" uri="{C3380CC4-5D6E-409C-BE32-E72D297353CC}">
                <c16:uniqueId val="{00000003-B3F1-4C9E-9E60-7D56B2503B74}"/>
              </c:ext>
            </c:extLst>
          </c:dPt>
          <c:dPt>
            <c:idx val="4"/>
            <c:bubble3D val="0"/>
            <c:extLst xmlns:c16r2="http://schemas.microsoft.com/office/drawing/2015/06/chart">
              <c:ext xmlns:c16="http://schemas.microsoft.com/office/drawing/2014/chart" uri="{C3380CC4-5D6E-409C-BE32-E72D297353CC}">
                <c16:uniqueId val="{00000004-B3F1-4C9E-9E60-7D56B2503B74}"/>
              </c:ext>
            </c:extLst>
          </c:dPt>
          <c:dPt>
            <c:idx val="5"/>
            <c:bubble3D val="0"/>
            <c:extLst xmlns:c16r2="http://schemas.microsoft.com/office/drawing/2015/06/chart">
              <c:ext xmlns:c16="http://schemas.microsoft.com/office/drawing/2014/chart" uri="{C3380CC4-5D6E-409C-BE32-E72D297353CC}">
                <c16:uniqueId val="{00000005-B3F1-4C9E-9E60-7D56B2503B74}"/>
              </c:ext>
            </c:extLst>
          </c:dPt>
          <c:dPt>
            <c:idx val="6"/>
            <c:bubble3D val="0"/>
            <c:extLst xmlns:c16r2="http://schemas.microsoft.com/office/drawing/2015/06/chart">
              <c:ext xmlns:c16="http://schemas.microsoft.com/office/drawing/2014/chart" uri="{C3380CC4-5D6E-409C-BE32-E72D297353CC}">
                <c16:uniqueId val="{00000006-B3F1-4C9E-9E60-7D56B2503B74}"/>
              </c:ext>
            </c:extLst>
          </c:dPt>
          <c:dPt>
            <c:idx val="7"/>
            <c:bubble3D val="0"/>
            <c:extLst xmlns:c16r2="http://schemas.microsoft.com/office/drawing/2015/06/chart">
              <c:ext xmlns:c16="http://schemas.microsoft.com/office/drawing/2014/chart" uri="{C3380CC4-5D6E-409C-BE32-E72D297353CC}">
                <c16:uniqueId val="{00000007-B3F1-4C9E-9E60-7D56B2503B74}"/>
              </c:ext>
            </c:extLst>
          </c:dPt>
          <c:dPt>
            <c:idx val="8"/>
            <c:bubble3D val="0"/>
            <c:extLst xmlns:c16r2="http://schemas.microsoft.com/office/drawing/2015/06/chart">
              <c:ext xmlns:c16="http://schemas.microsoft.com/office/drawing/2014/chart" uri="{C3380CC4-5D6E-409C-BE32-E72D297353CC}">
                <c16:uniqueId val="{00000008-B3F1-4C9E-9E60-7D56B2503B74}"/>
              </c:ext>
            </c:extLst>
          </c:dPt>
          <c:dPt>
            <c:idx val="9"/>
            <c:bubble3D val="0"/>
            <c:extLst xmlns:c16r2="http://schemas.microsoft.com/office/drawing/2015/06/chart">
              <c:ext xmlns:c16="http://schemas.microsoft.com/office/drawing/2014/chart" uri="{C3380CC4-5D6E-409C-BE32-E72D297353CC}">
                <c16:uniqueId val="{00000009-B3F1-4C9E-9E60-7D56B2503B74}"/>
              </c:ext>
            </c:extLst>
          </c:dPt>
          <c:dPt>
            <c:idx val="10"/>
            <c:bubble3D val="0"/>
            <c:extLst xmlns:c16r2="http://schemas.microsoft.com/office/drawing/2015/06/chart">
              <c:ext xmlns:c16="http://schemas.microsoft.com/office/drawing/2014/chart" uri="{C3380CC4-5D6E-409C-BE32-E72D297353CC}">
                <c16:uniqueId val="{0000000A-B3F1-4C9E-9E60-7D56B2503B74}"/>
              </c:ext>
            </c:extLst>
          </c:dPt>
          <c:dPt>
            <c:idx val="11"/>
            <c:bubble3D val="0"/>
            <c:extLst xmlns:c16r2="http://schemas.microsoft.com/office/drawing/2015/06/chart">
              <c:ext xmlns:c16="http://schemas.microsoft.com/office/drawing/2014/chart" uri="{C3380CC4-5D6E-409C-BE32-E72D297353CC}">
                <c16:uniqueId val="{0000000B-B3F1-4C9E-9E60-7D56B2503B74}"/>
              </c:ext>
            </c:extLst>
          </c:dPt>
          <c:dPt>
            <c:idx val="12"/>
            <c:bubble3D val="0"/>
            <c:extLst xmlns:c16r2="http://schemas.microsoft.com/office/drawing/2015/06/chart">
              <c:ext xmlns:c16="http://schemas.microsoft.com/office/drawing/2014/chart" uri="{C3380CC4-5D6E-409C-BE32-E72D297353CC}">
                <c16:uniqueId val="{0000000C-B3F1-4C9E-9E60-7D56B2503B74}"/>
              </c:ext>
            </c:extLst>
          </c:dPt>
          <c:dPt>
            <c:idx val="13"/>
            <c:bubble3D val="0"/>
            <c:extLst xmlns:c16r2="http://schemas.microsoft.com/office/drawing/2015/06/chart">
              <c:ext xmlns:c16="http://schemas.microsoft.com/office/drawing/2014/chart" uri="{C3380CC4-5D6E-409C-BE32-E72D297353CC}">
                <c16:uniqueId val="{0000000D-B3F1-4C9E-9E60-7D56B2503B74}"/>
              </c:ext>
            </c:extLst>
          </c:dPt>
          <c:dPt>
            <c:idx val="14"/>
            <c:bubble3D val="0"/>
            <c:extLst xmlns:c16r2="http://schemas.microsoft.com/office/drawing/2015/06/chart">
              <c:ext xmlns:c16="http://schemas.microsoft.com/office/drawing/2014/chart" uri="{C3380CC4-5D6E-409C-BE32-E72D297353CC}">
                <c16:uniqueId val="{0000000E-B3F1-4C9E-9E60-7D56B2503B74}"/>
              </c:ext>
            </c:extLst>
          </c:dPt>
          <c:dPt>
            <c:idx val="15"/>
            <c:bubble3D val="0"/>
            <c:extLst xmlns:c16r2="http://schemas.microsoft.com/office/drawing/2015/06/chart">
              <c:ext xmlns:c16="http://schemas.microsoft.com/office/drawing/2014/chart" uri="{C3380CC4-5D6E-409C-BE32-E72D297353CC}">
                <c16:uniqueId val="{0000000F-B3F1-4C9E-9E60-7D56B2503B74}"/>
              </c:ext>
            </c:extLst>
          </c:dPt>
          <c:dPt>
            <c:idx val="16"/>
            <c:bubble3D val="0"/>
            <c:extLst xmlns:c16r2="http://schemas.microsoft.com/office/drawing/2015/06/chart">
              <c:ext xmlns:c16="http://schemas.microsoft.com/office/drawing/2014/chart" uri="{C3380CC4-5D6E-409C-BE32-E72D297353CC}">
                <c16:uniqueId val="{00000010-B3F1-4C9E-9E60-7D56B2503B74}"/>
              </c:ext>
            </c:extLst>
          </c:dPt>
          <c:dPt>
            <c:idx val="17"/>
            <c:bubble3D val="0"/>
            <c:extLst xmlns:c16r2="http://schemas.microsoft.com/office/drawing/2015/06/chart">
              <c:ext xmlns:c16="http://schemas.microsoft.com/office/drawing/2014/chart" uri="{C3380CC4-5D6E-409C-BE32-E72D297353CC}">
                <c16:uniqueId val="{00000011-B3F1-4C9E-9E60-7D56B2503B74}"/>
              </c:ext>
            </c:extLst>
          </c:dPt>
          <c:dPt>
            <c:idx val="18"/>
            <c:bubble3D val="0"/>
            <c:extLst xmlns:c16r2="http://schemas.microsoft.com/office/drawing/2015/06/chart">
              <c:ext xmlns:c16="http://schemas.microsoft.com/office/drawing/2014/chart" uri="{C3380CC4-5D6E-409C-BE32-E72D297353CC}">
                <c16:uniqueId val="{00000012-B3F1-4C9E-9E60-7D56B2503B74}"/>
              </c:ext>
            </c:extLst>
          </c:dPt>
          <c:dLbls>
            <c:spPr>
              <a:noFill/>
              <a:ln>
                <a:noFill/>
              </a:ln>
              <a:effectLst/>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pt-BR"/>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Composição!$A$2:$A$20</c:f>
              <c:strCache>
                <c:ptCount val="18"/>
                <c:pt idx="0">
                  <c:v>TÍTULOS PÚBLICOS</c:v>
                </c:pt>
                <c:pt idx="1">
                  <c:v>GESTÃO DURATION</c:v>
                </c:pt>
                <c:pt idx="2">
                  <c:v>IMA-B</c:v>
                </c:pt>
                <c:pt idx="3">
                  <c:v>FIDC</c:v>
                </c:pt>
                <c:pt idx="4">
                  <c:v>CRÉDITO PRIVADO</c:v>
                </c:pt>
                <c:pt idx="5">
                  <c:v>IRF-M</c:v>
                </c:pt>
                <c:pt idx="6">
                  <c:v>IDKA IPCA 2A</c:v>
                </c:pt>
                <c:pt idx="7">
                  <c:v>IMA-B 5</c:v>
                </c:pt>
                <c:pt idx="8">
                  <c:v>CDI</c:v>
                </c:pt>
                <c:pt idx="9">
                  <c:v>AÇÕES - DIVIDENDOS</c:v>
                </c:pt>
                <c:pt idx="10">
                  <c:v>AÇÕES - VALOR</c:v>
                </c:pt>
                <c:pt idx="11">
                  <c:v>AÇÕES - SMALL / MID CAPS</c:v>
                </c:pt>
                <c:pt idx="12">
                  <c:v>AÇÕES - LIVRES</c:v>
                </c:pt>
                <c:pt idx="13">
                  <c:v>AÇÕES - ÍNDICE ATIVO</c:v>
                </c:pt>
                <c:pt idx="14">
                  <c:v>MULTIMERCADO - CONSERVADOR</c:v>
                </c:pt>
                <c:pt idx="15">
                  <c:v>FUNDO IMOBILIÁRIO</c:v>
                </c:pt>
                <c:pt idx="16">
                  <c:v>FIP</c:v>
                </c:pt>
                <c:pt idx="17">
                  <c:v>MULTIMERCADO - EXTERIOR</c:v>
                </c:pt>
              </c:strCache>
            </c:strRef>
          </c:cat>
          <c:val>
            <c:numRef>
              <c:f>Composição!$B$2:$B$20</c:f>
              <c:numCache>
                <c:formatCode>#,##0.00</c:formatCode>
                <c:ptCount val="19"/>
                <c:pt idx="0">
                  <c:v>42800924.719999999</c:v>
                </c:pt>
                <c:pt idx="1">
                  <c:v>12840183.220000001</c:v>
                </c:pt>
                <c:pt idx="2">
                  <c:v>180809876.43000001</c:v>
                </c:pt>
                <c:pt idx="3">
                  <c:v>29398414.920000002</c:v>
                </c:pt>
                <c:pt idx="4">
                  <c:v>6534969</c:v>
                </c:pt>
                <c:pt idx="5">
                  <c:v>22875487.77</c:v>
                </c:pt>
                <c:pt idx="6">
                  <c:v>142967189.41</c:v>
                </c:pt>
                <c:pt idx="7">
                  <c:v>135567185.61000001</c:v>
                </c:pt>
                <c:pt idx="8">
                  <c:v>13065041.279999999</c:v>
                </c:pt>
                <c:pt idx="9">
                  <c:v>15274534.98</c:v>
                </c:pt>
                <c:pt idx="10">
                  <c:v>16858546.190000001</c:v>
                </c:pt>
                <c:pt idx="11">
                  <c:v>15176385.810000001</c:v>
                </c:pt>
                <c:pt idx="12">
                  <c:v>18494950.260000002</c:v>
                </c:pt>
                <c:pt idx="13">
                  <c:v>42521728.299999997</c:v>
                </c:pt>
                <c:pt idx="14">
                  <c:v>6400054.5099999998</c:v>
                </c:pt>
                <c:pt idx="15">
                  <c:v>10601502.880000001</c:v>
                </c:pt>
                <c:pt idx="16">
                  <c:v>5596136.4900000002</c:v>
                </c:pt>
                <c:pt idx="17">
                  <c:v>14451013.189999999</c:v>
                </c:pt>
              </c:numCache>
            </c:numRef>
          </c:val>
          <c:extLst xmlns:c16r2="http://schemas.microsoft.com/office/drawing/2015/06/chart">
            <c:ext xmlns:c16="http://schemas.microsoft.com/office/drawing/2014/chart" uri="{C3380CC4-5D6E-409C-BE32-E72D297353CC}">
              <c16:uniqueId val="{00000013-B3F1-4C9E-9E60-7D56B2503B74}"/>
            </c:ext>
          </c:extLst>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81139961118037707"/>
          <c:y val="9.4846791209922288E-2"/>
          <c:w val="0.17814287029211673"/>
          <c:h val="0.83762770830116828"/>
        </c:manualLayout>
      </c:layout>
      <c:overlay val="0"/>
      <c:txPr>
        <a:bodyPr/>
        <a:lstStyle/>
        <a:p>
          <a:pPr>
            <a:defRPr sz="920" b="0" i="0" u="none" strike="noStrike" baseline="0">
              <a:solidFill>
                <a:srgbClr val="000000"/>
              </a:solidFill>
              <a:latin typeface="Calibri"/>
              <a:ea typeface="Calibri"/>
              <a:cs typeface="Calibri"/>
            </a:defRPr>
          </a:pPr>
          <a:endParaRPr lang="pt-BR"/>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1800" b="1" i="0" u="none" strike="noStrike" baseline="0">
                <a:solidFill>
                  <a:srgbClr val="000000"/>
                </a:solidFill>
                <a:latin typeface="Calibri"/>
                <a:ea typeface="Calibri"/>
                <a:cs typeface="Calibri"/>
              </a:defRPr>
            </a:pPr>
            <a:r>
              <a:rPr lang="en-US"/>
              <a:t>Distribuição dos Investimentos por Administrador</a:t>
            </a:r>
          </a:p>
        </c:rich>
      </c:tx>
      <c:layout/>
      <c:overlay val="0"/>
    </c:title>
    <c:autoTitleDeleted val="0"/>
    <c:plotArea>
      <c:layout/>
      <c:barChart>
        <c:barDir val="bar"/>
        <c:grouping val="clustered"/>
        <c:varyColors val="0"/>
        <c:ser>
          <c:idx val="0"/>
          <c:order val="0"/>
          <c:tx>
            <c:strRef>
              <c:f>Distribuição!$C$3</c:f>
              <c:strCache>
                <c:ptCount val="1"/>
                <c:pt idx="0">
                  <c:v>Valor</c:v>
                </c:pt>
              </c:strCache>
            </c:strRef>
          </c:tx>
          <c:invertIfNegative val="0"/>
          <c:cat>
            <c:strRef>
              <c:f>Distribuição!$B$4:$B$19</c:f>
              <c:strCache>
                <c:ptCount val="15"/>
                <c:pt idx="0">
                  <c:v>BB GESTÃO DE RECURSOS DTVM</c:v>
                </c:pt>
                <c:pt idx="1">
                  <c:v>BANCO SANTANDER</c:v>
                </c:pt>
                <c:pt idx="2">
                  <c:v>CAIXA ECONÔMICA FEDERAL</c:v>
                </c:pt>
                <c:pt idx="3">
                  <c:v>BEM DTVM (BRADESCO S/A)</c:v>
                </c:pt>
                <c:pt idx="4">
                  <c:v>TESOURO NACIONAL (TÍTULOS PÚBLICOS)</c:v>
                </c:pt>
                <c:pt idx="5">
                  <c:v>OLIVEIRA TRUST</c:v>
                </c:pt>
                <c:pt idx="6">
                  <c:v>BTG PACTUAL SERVIÇOS FINANCEIROS</c:v>
                </c:pt>
                <c:pt idx="7">
                  <c:v>BANCO BRADESCO</c:v>
                </c:pt>
                <c:pt idx="8">
                  <c:v>BNP PARIBAS</c:v>
                </c:pt>
                <c:pt idx="9">
                  <c:v>SAFRA SERVIÇOS DE ADMINISTRAÇÃO FIDUCIÁRIA LTDA</c:v>
                </c:pt>
                <c:pt idx="10">
                  <c:v>ITAÚ UNIBANCO</c:v>
                </c:pt>
                <c:pt idx="11">
                  <c:v>BNY MELLON SERVIÇOS FINANCEIROS</c:v>
                </c:pt>
                <c:pt idx="12">
                  <c:v>ÍNDIGO DTVM</c:v>
                </c:pt>
                <c:pt idx="13">
                  <c:v>PLANNER CORRETORA</c:v>
                </c:pt>
                <c:pt idx="14">
                  <c:v>BRASIL PLURAL S.A. BANCO MÚLTIPLO</c:v>
                </c:pt>
              </c:strCache>
            </c:strRef>
          </c:cat>
          <c:val>
            <c:numRef>
              <c:f>Distribuição!$C$4:$C$19</c:f>
              <c:numCache>
                <c:formatCode>#,##0.00</c:formatCode>
                <c:ptCount val="16"/>
                <c:pt idx="0">
                  <c:v>189467981.84</c:v>
                </c:pt>
                <c:pt idx="1">
                  <c:v>148407368.83000001</c:v>
                </c:pt>
                <c:pt idx="2">
                  <c:v>139564367.65000001</c:v>
                </c:pt>
                <c:pt idx="3">
                  <c:v>100915610.72</c:v>
                </c:pt>
                <c:pt idx="4">
                  <c:v>42800924.719999999</c:v>
                </c:pt>
                <c:pt idx="5">
                  <c:v>29428526.109999999</c:v>
                </c:pt>
                <c:pt idx="6">
                  <c:v>16975369.329999998</c:v>
                </c:pt>
                <c:pt idx="7">
                  <c:v>14827811.92</c:v>
                </c:pt>
                <c:pt idx="8">
                  <c:v>14451013.189999999</c:v>
                </c:pt>
                <c:pt idx="9">
                  <c:v>13075872.050000001</c:v>
                </c:pt>
                <c:pt idx="10">
                  <c:v>8993998.5800000001</c:v>
                </c:pt>
                <c:pt idx="11">
                  <c:v>7184365.6600000001</c:v>
                </c:pt>
                <c:pt idx="12">
                  <c:v>4334644.68</c:v>
                </c:pt>
                <c:pt idx="13">
                  <c:v>1806269.68</c:v>
                </c:pt>
                <c:pt idx="14" formatCode="General">
                  <c:v>0.01</c:v>
                </c:pt>
              </c:numCache>
            </c:numRef>
          </c:val>
          <c:extLst xmlns:c16r2="http://schemas.microsoft.com/office/drawing/2015/06/chart">
            <c:ext xmlns:c16="http://schemas.microsoft.com/office/drawing/2014/chart" uri="{C3380CC4-5D6E-409C-BE32-E72D297353CC}">
              <c16:uniqueId val="{00000000-99F6-49F8-920F-7FDEED3881CC}"/>
            </c:ext>
          </c:extLst>
        </c:ser>
        <c:ser>
          <c:idx val="1"/>
          <c:order val="1"/>
          <c:tx>
            <c:strRef>
              <c:f>Distribuição!$D$3</c:f>
              <c:strCache>
                <c:ptCount val="1"/>
                <c:pt idx="0">
                  <c:v>% s/Carteira</c:v>
                </c:pt>
              </c:strCache>
            </c:strRef>
          </c:tx>
          <c:invertIfNegative val="0"/>
          <c:cat>
            <c:strRef>
              <c:f>Distribuição!$B$4:$B$19</c:f>
              <c:strCache>
                <c:ptCount val="15"/>
                <c:pt idx="0">
                  <c:v>BB GESTÃO DE RECURSOS DTVM</c:v>
                </c:pt>
                <c:pt idx="1">
                  <c:v>BANCO SANTANDER</c:v>
                </c:pt>
                <c:pt idx="2">
                  <c:v>CAIXA ECONÔMICA FEDERAL</c:v>
                </c:pt>
                <c:pt idx="3">
                  <c:v>BEM DTVM (BRADESCO S/A)</c:v>
                </c:pt>
                <c:pt idx="4">
                  <c:v>TESOURO NACIONAL (TÍTULOS PÚBLICOS)</c:v>
                </c:pt>
                <c:pt idx="5">
                  <c:v>OLIVEIRA TRUST</c:v>
                </c:pt>
                <c:pt idx="6">
                  <c:v>BTG PACTUAL SERVIÇOS FINANCEIROS</c:v>
                </c:pt>
                <c:pt idx="7">
                  <c:v>BANCO BRADESCO</c:v>
                </c:pt>
                <c:pt idx="8">
                  <c:v>BNP PARIBAS</c:v>
                </c:pt>
                <c:pt idx="9">
                  <c:v>SAFRA SERVIÇOS DE ADMINISTRAÇÃO FIDUCIÁRIA LTDA</c:v>
                </c:pt>
                <c:pt idx="10">
                  <c:v>ITAÚ UNIBANCO</c:v>
                </c:pt>
                <c:pt idx="11">
                  <c:v>BNY MELLON SERVIÇOS FINANCEIROS</c:v>
                </c:pt>
                <c:pt idx="12">
                  <c:v>ÍNDIGO DTVM</c:v>
                </c:pt>
                <c:pt idx="13">
                  <c:v>PLANNER CORRETORA</c:v>
                </c:pt>
                <c:pt idx="14">
                  <c:v>BRASIL PLURAL S.A. BANCO MÚLTIPLO</c:v>
                </c:pt>
              </c:strCache>
            </c:strRef>
          </c:cat>
          <c:val>
            <c:numRef>
              <c:f>Distribuição!$D$4:$D$19</c:f>
              <c:numCache>
                <c:formatCode>0.00%</c:formatCode>
                <c:ptCount val="16"/>
                <c:pt idx="0">
                  <c:v>0.25879999999999997</c:v>
                </c:pt>
                <c:pt idx="1">
                  <c:v>0.20269999999999999</c:v>
                </c:pt>
                <c:pt idx="2">
                  <c:v>0.19059999999999999</c:v>
                </c:pt>
                <c:pt idx="3">
                  <c:v>0.13780000000000001</c:v>
                </c:pt>
                <c:pt idx="4">
                  <c:v>5.8500000000000003E-2</c:v>
                </c:pt>
                <c:pt idx="5">
                  <c:v>4.02E-2</c:v>
                </c:pt>
                <c:pt idx="6">
                  <c:v>2.3199999999999998E-2</c:v>
                </c:pt>
                <c:pt idx="7">
                  <c:v>2.0299999999999999E-2</c:v>
                </c:pt>
                <c:pt idx="8">
                  <c:v>1.9699999999999999E-2</c:v>
                </c:pt>
                <c:pt idx="9">
                  <c:v>1.7899999999999999E-2</c:v>
                </c:pt>
                <c:pt idx="10">
                  <c:v>1.23E-2</c:v>
                </c:pt>
                <c:pt idx="11">
                  <c:v>9.7999999999999997E-3</c:v>
                </c:pt>
                <c:pt idx="12">
                  <c:v>5.8999999999999999E-3</c:v>
                </c:pt>
                <c:pt idx="13">
                  <c:v>2.5000000000000001E-3</c:v>
                </c:pt>
                <c:pt idx="14">
                  <c:v>0</c:v>
                </c:pt>
              </c:numCache>
            </c:numRef>
          </c:val>
          <c:extLst xmlns:c16r2="http://schemas.microsoft.com/office/drawing/2015/06/chart">
            <c:ext xmlns:c16="http://schemas.microsoft.com/office/drawing/2014/chart" uri="{C3380CC4-5D6E-409C-BE32-E72D297353CC}">
              <c16:uniqueId val="{00000001-99F6-49F8-920F-7FDEED3881CC}"/>
            </c:ext>
          </c:extLst>
        </c:ser>
        <c:dLbls>
          <c:showLegendKey val="0"/>
          <c:showVal val="0"/>
          <c:showCatName val="0"/>
          <c:showSerName val="0"/>
          <c:showPercent val="0"/>
          <c:showBubbleSize val="0"/>
        </c:dLbls>
        <c:gapWidth val="150"/>
        <c:axId val="147639808"/>
        <c:axId val="112400576"/>
      </c:barChart>
      <c:catAx>
        <c:axId val="147639808"/>
        <c:scaling>
          <c:orientation val="maxMin"/>
        </c:scaling>
        <c:delete val="0"/>
        <c:axPos val="l"/>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112400576"/>
        <c:crosses val="autoZero"/>
        <c:auto val="1"/>
        <c:lblAlgn val="ctr"/>
        <c:lblOffset val="100"/>
        <c:noMultiLvlLbl val="0"/>
      </c:catAx>
      <c:valAx>
        <c:axId val="112400576"/>
        <c:scaling>
          <c:orientation val="minMax"/>
        </c:scaling>
        <c:delete val="0"/>
        <c:axPos val="t"/>
        <c:majorGridlines/>
        <c:numFmt formatCode="#,##0.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pt-BR"/>
          </a:p>
        </c:txPr>
        <c:crossAx val="147639808"/>
        <c:crosses val="autoZero"/>
        <c:crossBetween val="between"/>
        <c:dispUnits>
          <c:builtInUnit val="millions"/>
          <c:dispUnitsLbl>
            <c:layout/>
            <c:txPr>
              <a:bodyPr rot="0" vert="horz"/>
              <a:lstStyle/>
              <a:p>
                <a:pPr algn="ctr">
                  <a:defRPr sz="1000" b="1" i="0" u="none" strike="noStrike" baseline="0">
                    <a:solidFill>
                      <a:srgbClr val="000000"/>
                    </a:solidFill>
                    <a:latin typeface="Calibri"/>
                    <a:ea typeface="Calibri"/>
                    <a:cs typeface="Calibri"/>
                  </a:defRPr>
                </a:pPr>
                <a:endParaRPr lang="pt-BR"/>
              </a:p>
            </c:txPr>
          </c:dispUnitsLbl>
        </c:dispUnits>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 xmlns:a16="http://schemas.microsoft.com/office/drawing/2014/main" id="{1BD2A441-C7D8-4807-96BA-E9AF8D425A9C}"/>
              </a:ext>
            </a:extLst>
          </p:cNvPr>
          <p:cNvSpPr>
            <a:spLocks noGrp="1"/>
          </p:cNvSpPr>
          <p:nvPr>
            <p:ph type="hdr" sz="quarter"/>
          </p:nvPr>
        </p:nvSpPr>
        <p:spPr>
          <a:xfrm>
            <a:off x="2" y="3"/>
            <a:ext cx="2985295" cy="501254"/>
          </a:xfrm>
          <a:prstGeom prst="rect">
            <a:avLst/>
          </a:prstGeom>
        </p:spPr>
        <p:txBody>
          <a:bodyPr vert="horz" lIns="96602" tIns="48301" rIns="96602" bIns="48301" rtlCol="0"/>
          <a:lstStyle>
            <a:lvl1pPr algn="l" eaLnBrk="1" hangingPunct="1">
              <a:defRPr sz="1300">
                <a:latin typeface="Arial" charset="0"/>
                <a:cs typeface="Arial" charset="0"/>
              </a:defRPr>
            </a:lvl1pPr>
          </a:lstStyle>
          <a:p>
            <a:pPr>
              <a:defRPr/>
            </a:pPr>
            <a:endParaRPr lang="pt-BR"/>
          </a:p>
        </p:txBody>
      </p:sp>
      <p:sp>
        <p:nvSpPr>
          <p:cNvPr id="3" name="Espaço Reservado para Data 2">
            <a:extLst>
              <a:ext uri="{FF2B5EF4-FFF2-40B4-BE49-F238E27FC236}">
                <a16:creationId xmlns="" xmlns:a16="http://schemas.microsoft.com/office/drawing/2014/main" id="{22328765-60CD-40FC-A37B-490A2454AD4D}"/>
              </a:ext>
            </a:extLst>
          </p:cNvPr>
          <p:cNvSpPr>
            <a:spLocks noGrp="1"/>
          </p:cNvSpPr>
          <p:nvPr>
            <p:ph type="dt" sz="quarter" idx="1"/>
          </p:nvPr>
        </p:nvSpPr>
        <p:spPr>
          <a:xfrm>
            <a:off x="3901277" y="3"/>
            <a:ext cx="2985295" cy="501254"/>
          </a:xfrm>
          <a:prstGeom prst="rect">
            <a:avLst/>
          </a:prstGeom>
        </p:spPr>
        <p:txBody>
          <a:bodyPr vert="horz" lIns="96602" tIns="48301" rIns="96602" bIns="48301" rtlCol="0"/>
          <a:lstStyle>
            <a:lvl1pPr algn="r" eaLnBrk="1" hangingPunct="1">
              <a:defRPr sz="1300">
                <a:latin typeface="Arial" charset="0"/>
                <a:cs typeface="Arial" charset="0"/>
              </a:defRPr>
            </a:lvl1pPr>
          </a:lstStyle>
          <a:p>
            <a:pPr>
              <a:defRPr/>
            </a:pPr>
            <a:fld id="{4DB3A74A-DFE1-4801-A2F1-31DD7D5C4DE9}" type="datetimeFigureOut">
              <a:rPr lang="pt-BR"/>
              <a:pPr>
                <a:defRPr/>
              </a:pPr>
              <a:t>11/05/2021</a:t>
            </a:fld>
            <a:endParaRPr lang="pt-BR"/>
          </a:p>
        </p:txBody>
      </p:sp>
      <p:sp>
        <p:nvSpPr>
          <p:cNvPr id="4" name="Espaço Reservado para Rodapé 3">
            <a:extLst>
              <a:ext uri="{FF2B5EF4-FFF2-40B4-BE49-F238E27FC236}">
                <a16:creationId xmlns="" xmlns:a16="http://schemas.microsoft.com/office/drawing/2014/main" id="{B91BFB00-80F8-474D-8E33-F7A9B479F5C5}"/>
              </a:ext>
            </a:extLst>
          </p:cNvPr>
          <p:cNvSpPr>
            <a:spLocks noGrp="1"/>
          </p:cNvSpPr>
          <p:nvPr>
            <p:ph type="ftr" sz="quarter" idx="2"/>
          </p:nvPr>
        </p:nvSpPr>
        <p:spPr>
          <a:xfrm>
            <a:off x="2" y="9517457"/>
            <a:ext cx="2985295" cy="501254"/>
          </a:xfrm>
          <a:prstGeom prst="rect">
            <a:avLst/>
          </a:prstGeom>
        </p:spPr>
        <p:txBody>
          <a:bodyPr vert="horz" lIns="96602" tIns="48301" rIns="96602" bIns="48301" rtlCol="0" anchor="b"/>
          <a:lstStyle>
            <a:lvl1pPr algn="l" eaLnBrk="1" hangingPunct="1">
              <a:defRPr sz="1300">
                <a:latin typeface="Arial" charset="0"/>
                <a:cs typeface="Arial" charset="0"/>
              </a:defRPr>
            </a:lvl1pPr>
          </a:lstStyle>
          <a:p>
            <a:pPr>
              <a:defRPr/>
            </a:pPr>
            <a:endParaRPr lang="pt-BR"/>
          </a:p>
        </p:txBody>
      </p:sp>
      <p:sp>
        <p:nvSpPr>
          <p:cNvPr id="5" name="Espaço Reservado para Número de Slide 4">
            <a:extLst>
              <a:ext uri="{FF2B5EF4-FFF2-40B4-BE49-F238E27FC236}">
                <a16:creationId xmlns="" xmlns:a16="http://schemas.microsoft.com/office/drawing/2014/main" id="{E4DBEDCC-3A96-4DD0-B14B-5EA2C697FC59}"/>
              </a:ext>
            </a:extLst>
          </p:cNvPr>
          <p:cNvSpPr>
            <a:spLocks noGrp="1"/>
          </p:cNvSpPr>
          <p:nvPr>
            <p:ph type="sldNum" sz="quarter" idx="3"/>
          </p:nvPr>
        </p:nvSpPr>
        <p:spPr>
          <a:xfrm>
            <a:off x="3901277" y="9517457"/>
            <a:ext cx="2985295" cy="501254"/>
          </a:xfrm>
          <a:prstGeom prst="rect">
            <a:avLst/>
          </a:prstGeom>
        </p:spPr>
        <p:txBody>
          <a:bodyPr vert="horz" wrap="square" lIns="96602" tIns="48301" rIns="96602" bIns="48301" numCol="1" anchor="b" anchorCtr="0" compatLnSpc="1">
            <a:prstTxWarp prst="textNoShape">
              <a:avLst/>
            </a:prstTxWarp>
          </a:bodyPr>
          <a:lstStyle>
            <a:lvl1pPr algn="r" eaLnBrk="1" hangingPunct="1">
              <a:defRPr sz="1300"/>
            </a:lvl1pPr>
          </a:lstStyle>
          <a:p>
            <a:fld id="{6CD936BE-85C9-4682-91CD-601CC37B3137}" type="slidenum">
              <a:rPr lang="pt-BR" altLang="pt-BR"/>
              <a:pPr/>
              <a:t>‹nº›</a:t>
            </a:fld>
            <a:endParaRPr lang="pt-BR" altLang="pt-BR"/>
          </a:p>
        </p:txBody>
      </p:sp>
    </p:spTree>
    <p:extLst>
      <p:ext uri="{BB962C8B-B14F-4D97-AF65-F5344CB8AC3E}">
        <p14:creationId xmlns:p14="http://schemas.microsoft.com/office/powerpoint/2010/main" val="2990051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 xmlns:a16="http://schemas.microsoft.com/office/drawing/2014/main" id="{B338E184-36AB-4B99-A2CC-5DF23EF9AF24}"/>
              </a:ext>
            </a:extLst>
          </p:cNvPr>
          <p:cNvSpPr>
            <a:spLocks noGrp="1"/>
          </p:cNvSpPr>
          <p:nvPr>
            <p:ph type="hdr" sz="quarter"/>
          </p:nvPr>
        </p:nvSpPr>
        <p:spPr>
          <a:xfrm>
            <a:off x="2" y="3"/>
            <a:ext cx="2985295" cy="501254"/>
          </a:xfrm>
          <a:prstGeom prst="rect">
            <a:avLst/>
          </a:prstGeom>
        </p:spPr>
        <p:txBody>
          <a:bodyPr vert="horz" lIns="91696" tIns="45848" rIns="91696" bIns="45848" rtlCol="0"/>
          <a:lstStyle>
            <a:lvl1pPr algn="l" eaLnBrk="1" hangingPunct="1">
              <a:defRPr sz="1200">
                <a:latin typeface="Arial" charset="0"/>
                <a:cs typeface="Arial" charset="0"/>
              </a:defRPr>
            </a:lvl1pPr>
          </a:lstStyle>
          <a:p>
            <a:pPr>
              <a:defRPr/>
            </a:pPr>
            <a:endParaRPr lang="pt-BR"/>
          </a:p>
        </p:txBody>
      </p:sp>
      <p:sp>
        <p:nvSpPr>
          <p:cNvPr id="3" name="Espaço Reservado para Data 2">
            <a:extLst>
              <a:ext uri="{FF2B5EF4-FFF2-40B4-BE49-F238E27FC236}">
                <a16:creationId xmlns="" xmlns:a16="http://schemas.microsoft.com/office/drawing/2014/main" id="{CBBE339D-216C-4C51-BA88-04B12518ECF8}"/>
              </a:ext>
            </a:extLst>
          </p:cNvPr>
          <p:cNvSpPr>
            <a:spLocks noGrp="1"/>
          </p:cNvSpPr>
          <p:nvPr>
            <p:ph type="dt" idx="1"/>
          </p:nvPr>
        </p:nvSpPr>
        <p:spPr>
          <a:xfrm>
            <a:off x="3901277" y="3"/>
            <a:ext cx="2985295" cy="501254"/>
          </a:xfrm>
          <a:prstGeom prst="rect">
            <a:avLst/>
          </a:prstGeom>
        </p:spPr>
        <p:txBody>
          <a:bodyPr vert="horz" lIns="91696" tIns="45848" rIns="91696" bIns="45848" rtlCol="0"/>
          <a:lstStyle>
            <a:lvl1pPr algn="r" eaLnBrk="1" hangingPunct="1">
              <a:defRPr sz="1200">
                <a:latin typeface="Arial" charset="0"/>
                <a:cs typeface="Arial" charset="0"/>
              </a:defRPr>
            </a:lvl1pPr>
          </a:lstStyle>
          <a:p>
            <a:pPr>
              <a:defRPr/>
            </a:pPr>
            <a:fld id="{4607CA85-939E-4325-AA9D-A30FF889F6F3}" type="datetimeFigureOut">
              <a:rPr lang="pt-BR"/>
              <a:pPr>
                <a:defRPr/>
              </a:pPr>
              <a:t>11/05/2021</a:t>
            </a:fld>
            <a:endParaRPr lang="pt-BR"/>
          </a:p>
        </p:txBody>
      </p:sp>
      <p:sp>
        <p:nvSpPr>
          <p:cNvPr id="4" name="Espaço Reservado para Imagem de Slide 3">
            <a:extLst>
              <a:ext uri="{FF2B5EF4-FFF2-40B4-BE49-F238E27FC236}">
                <a16:creationId xmlns="" xmlns:a16="http://schemas.microsoft.com/office/drawing/2014/main" id="{CB2D1617-071F-43F7-949D-E10D546FB8E9}"/>
              </a:ext>
            </a:extLst>
          </p:cNvPr>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1696" tIns="45848" rIns="91696" bIns="45848" rtlCol="0" anchor="ctr"/>
          <a:lstStyle/>
          <a:p>
            <a:pPr lvl="0"/>
            <a:endParaRPr lang="pt-BR" noProof="0"/>
          </a:p>
        </p:txBody>
      </p:sp>
      <p:sp>
        <p:nvSpPr>
          <p:cNvPr id="5" name="Espaço Reservado para Anotações 4">
            <a:extLst>
              <a:ext uri="{FF2B5EF4-FFF2-40B4-BE49-F238E27FC236}">
                <a16:creationId xmlns="" xmlns:a16="http://schemas.microsoft.com/office/drawing/2014/main" id="{02DAA3DE-CF4E-41E8-A53D-900C19E2773B}"/>
              </a:ext>
            </a:extLst>
          </p:cNvPr>
          <p:cNvSpPr>
            <a:spLocks noGrp="1"/>
          </p:cNvSpPr>
          <p:nvPr>
            <p:ph type="body" sz="quarter" idx="3"/>
          </p:nvPr>
        </p:nvSpPr>
        <p:spPr>
          <a:xfrm>
            <a:off x="688179" y="4759525"/>
            <a:ext cx="5511805" cy="4509692"/>
          </a:xfrm>
          <a:prstGeom prst="rect">
            <a:avLst/>
          </a:prstGeom>
        </p:spPr>
        <p:txBody>
          <a:bodyPr vert="horz" lIns="91696" tIns="45848" rIns="91696" bIns="45848"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 xmlns:a16="http://schemas.microsoft.com/office/drawing/2014/main" id="{53030E83-6A5D-44B0-9506-5D986583757E}"/>
              </a:ext>
            </a:extLst>
          </p:cNvPr>
          <p:cNvSpPr>
            <a:spLocks noGrp="1"/>
          </p:cNvSpPr>
          <p:nvPr>
            <p:ph type="ftr" sz="quarter" idx="4"/>
          </p:nvPr>
        </p:nvSpPr>
        <p:spPr>
          <a:xfrm>
            <a:off x="2" y="9517457"/>
            <a:ext cx="2985295" cy="501254"/>
          </a:xfrm>
          <a:prstGeom prst="rect">
            <a:avLst/>
          </a:prstGeom>
        </p:spPr>
        <p:txBody>
          <a:bodyPr vert="horz" lIns="91696" tIns="45848" rIns="91696" bIns="45848" rtlCol="0" anchor="b"/>
          <a:lstStyle>
            <a:lvl1pPr algn="l" eaLnBrk="1" hangingPunct="1">
              <a:defRPr sz="1200">
                <a:latin typeface="Arial" charset="0"/>
                <a:cs typeface="Arial" charset="0"/>
              </a:defRPr>
            </a:lvl1pPr>
          </a:lstStyle>
          <a:p>
            <a:pPr>
              <a:defRPr/>
            </a:pPr>
            <a:endParaRPr lang="pt-BR"/>
          </a:p>
        </p:txBody>
      </p:sp>
      <p:sp>
        <p:nvSpPr>
          <p:cNvPr id="7" name="Espaço Reservado para Número de Slide 6">
            <a:extLst>
              <a:ext uri="{FF2B5EF4-FFF2-40B4-BE49-F238E27FC236}">
                <a16:creationId xmlns="" xmlns:a16="http://schemas.microsoft.com/office/drawing/2014/main" id="{155385FC-0705-41BD-AB76-66ECB7B4772B}"/>
              </a:ext>
            </a:extLst>
          </p:cNvPr>
          <p:cNvSpPr>
            <a:spLocks noGrp="1"/>
          </p:cNvSpPr>
          <p:nvPr>
            <p:ph type="sldNum" sz="quarter" idx="5"/>
          </p:nvPr>
        </p:nvSpPr>
        <p:spPr>
          <a:xfrm>
            <a:off x="3901277" y="9517457"/>
            <a:ext cx="2985295" cy="501254"/>
          </a:xfrm>
          <a:prstGeom prst="rect">
            <a:avLst/>
          </a:prstGeom>
        </p:spPr>
        <p:txBody>
          <a:bodyPr vert="horz" wrap="square" lIns="91696" tIns="45848" rIns="91696" bIns="45848" numCol="1" anchor="b" anchorCtr="0" compatLnSpc="1">
            <a:prstTxWarp prst="textNoShape">
              <a:avLst/>
            </a:prstTxWarp>
          </a:bodyPr>
          <a:lstStyle>
            <a:lvl1pPr algn="r" eaLnBrk="1" hangingPunct="1">
              <a:defRPr sz="1200"/>
            </a:lvl1pPr>
          </a:lstStyle>
          <a:p>
            <a:fld id="{24CDBC64-A25C-4F96-97B0-EF58DA48743C}" type="slidenum">
              <a:rPr lang="pt-BR" altLang="pt-BR"/>
              <a:pPr/>
              <a:t>‹nº›</a:t>
            </a:fld>
            <a:endParaRPr lang="pt-BR" altLang="pt-BR"/>
          </a:p>
        </p:txBody>
      </p:sp>
    </p:spTree>
    <p:extLst>
      <p:ext uri="{BB962C8B-B14F-4D97-AF65-F5344CB8AC3E}">
        <p14:creationId xmlns:p14="http://schemas.microsoft.com/office/powerpoint/2010/main" val="409205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24CDBC64-A25C-4F96-97B0-EF58DA48743C}" type="slidenum">
              <a:rPr lang="pt-BR" altLang="pt-BR" smtClean="0"/>
              <a:pPr/>
              <a:t>6</a:t>
            </a:fld>
            <a:endParaRPr lang="pt-BR" altLang="pt-BR"/>
          </a:p>
        </p:txBody>
      </p:sp>
    </p:spTree>
    <p:extLst>
      <p:ext uri="{BB962C8B-B14F-4D97-AF65-F5344CB8AC3E}">
        <p14:creationId xmlns:p14="http://schemas.microsoft.com/office/powerpoint/2010/main" val="181001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19EB53FE-E133-4F30-B14E-B925794D7F57}"/>
              </a:ext>
            </a:extLst>
          </p:cNvPr>
          <p:cNvSpPr>
            <a:spLocks noGrp="1"/>
          </p:cNvSpPr>
          <p:nvPr>
            <p:ph type="dt" sz="half" idx="10"/>
          </p:nvPr>
        </p:nvSpPr>
        <p:spPr/>
        <p:txBody>
          <a:bodyPr/>
          <a:lstStyle>
            <a:lvl1pPr>
              <a:defRPr/>
            </a:lvl1pPr>
          </a:lstStyle>
          <a:p>
            <a:pPr>
              <a:defRPr/>
            </a:pPr>
            <a:fld id="{34DC9A4C-FE3E-4BBC-801E-3960BDFAE68D}"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980BA075-CCC9-4422-AB33-31E643D6E6CD}"/>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 xmlns:a16="http://schemas.microsoft.com/office/drawing/2014/main" id="{1A93FBB8-9517-4286-A7F9-7C2090FF6FA0}"/>
              </a:ext>
            </a:extLst>
          </p:cNvPr>
          <p:cNvSpPr>
            <a:spLocks noGrp="1"/>
          </p:cNvSpPr>
          <p:nvPr>
            <p:ph type="sldNum" sz="quarter" idx="12"/>
          </p:nvPr>
        </p:nvSpPr>
        <p:spPr/>
        <p:txBody>
          <a:bodyPr/>
          <a:lstStyle>
            <a:lvl1pPr>
              <a:defRPr/>
            </a:lvl1pPr>
          </a:lstStyle>
          <a:p>
            <a:fld id="{ACD1FBB9-4FBF-49BC-A62D-51D39DD4F9F1}" type="slidenum">
              <a:rPr lang="pt-BR" altLang="pt-BR"/>
              <a:pPr/>
              <a:t>‹nº›</a:t>
            </a:fld>
            <a:endParaRPr lang="pt-BR" altLang="pt-BR"/>
          </a:p>
        </p:txBody>
      </p:sp>
    </p:spTree>
    <p:extLst>
      <p:ext uri="{BB962C8B-B14F-4D97-AF65-F5344CB8AC3E}">
        <p14:creationId xmlns:p14="http://schemas.microsoft.com/office/powerpoint/2010/main" val="262766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A167B199-9F23-4A9A-A1C7-04919237CA55}"/>
              </a:ext>
            </a:extLst>
          </p:cNvPr>
          <p:cNvSpPr>
            <a:spLocks noGrp="1"/>
          </p:cNvSpPr>
          <p:nvPr>
            <p:ph type="dt" sz="half" idx="10"/>
          </p:nvPr>
        </p:nvSpPr>
        <p:spPr/>
        <p:txBody>
          <a:bodyPr/>
          <a:lstStyle>
            <a:lvl1pPr>
              <a:defRPr/>
            </a:lvl1pPr>
          </a:lstStyle>
          <a:p>
            <a:pPr>
              <a:defRPr/>
            </a:pPr>
            <a:fld id="{0320D482-8F02-4032-B4FA-76AFBA0B0CD7}"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C752A2D6-30FC-4588-8CC8-8D6EBCA56877}"/>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 xmlns:a16="http://schemas.microsoft.com/office/drawing/2014/main" id="{A7E59AD7-5B70-470B-B223-C82062D2AC8C}"/>
              </a:ext>
            </a:extLst>
          </p:cNvPr>
          <p:cNvSpPr>
            <a:spLocks noGrp="1"/>
          </p:cNvSpPr>
          <p:nvPr>
            <p:ph type="sldNum" sz="quarter" idx="12"/>
          </p:nvPr>
        </p:nvSpPr>
        <p:spPr/>
        <p:txBody>
          <a:bodyPr/>
          <a:lstStyle>
            <a:lvl1pPr>
              <a:defRPr/>
            </a:lvl1pPr>
          </a:lstStyle>
          <a:p>
            <a:fld id="{621FC723-8C70-498F-83E1-65D9809A6917}" type="slidenum">
              <a:rPr lang="pt-BR" altLang="pt-BR"/>
              <a:pPr/>
              <a:t>‹nº›</a:t>
            </a:fld>
            <a:endParaRPr lang="pt-BR" altLang="pt-BR"/>
          </a:p>
        </p:txBody>
      </p:sp>
    </p:spTree>
    <p:extLst>
      <p:ext uri="{BB962C8B-B14F-4D97-AF65-F5344CB8AC3E}">
        <p14:creationId xmlns:p14="http://schemas.microsoft.com/office/powerpoint/2010/main" val="28146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3BBD404A-C453-4279-B070-EA6895CB266E}"/>
              </a:ext>
            </a:extLst>
          </p:cNvPr>
          <p:cNvSpPr>
            <a:spLocks noGrp="1"/>
          </p:cNvSpPr>
          <p:nvPr>
            <p:ph type="dt" sz="half" idx="10"/>
          </p:nvPr>
        </p:nvSpPr>
        <p:spPr/>
        <p:txBody>
          <a:bodyPr/>
          <a:lstStyle>
            <a:lvl1pPr>
              <a:defRPr/>
            </a:lvl1pPr>
          </a:lstStyle>
          <a:p>
            <a:pPr>
              <a:defRPr/>
            </a:pPr>
            <a:fld id="{C75EE9DD-4795-4D83-8078-CC1926E1F518}"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973DE807-DAAE-4324-9842-54085DA1174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 xmlns:a16="http://schemas.microsoft.com/office/drawing/2014/main" id="{E881E565-501F-49ED-9D76-27A435B3E583}"/>
              </a:ext>
            </a:extLst>
          </p:cNvPr>
          <p:cNvSpPr>
            <a:spLocks noGrp="1"/>
          </p:cNvSpPr>
          <p:nvPr>
            <p:ph type="sldNum" sz="quarter" idx="12"/>
          </p:nvPr>
        </p:nvSpPr>
        <p:spPr/>
        <p:txBody>
          <a:bodyPr/>
          <a:lstStyle>
            <a:lvl1pPr>
              <a:defRPr/>
            </a:lvl1pPr>
          </a:lstStyle>
          <a:p>
            <a:fld id="{04E457FE-7AA6-464C-8A6F-6CBB4F3855DD}" type="slidenum">
              <a:rPr lang="pt-BR" altLang="pt-BR"/>
              <a:pPr/>
              <a:t>‹nº›</a:t>
            </a:fld>
            <a:endParaRPr lang="pt-BR" altLang="pt-BR"/>
          </a:p>
        </p:txBody>
      </p:sp>
    </p:spTree>
    <p:extLst>
      <p:ext uri="{BB962C8B-B14F-4D97-AF65-F5344CB8AC3E}">
        <p14:creationId xmlns:p14="http://schemas.microsoft.com/office/powerpoint/2010/main" val="213411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C2D0E9C3-1870-464D-9311-946C092E3458}"/>
              </a:ext>
            </a:extLst>
          </p:cNvPr>
          <p:cNvSpPr>
            <a:spLocks noGrp="1"/>
          </p:cNvSpPr>
          <p:nvPr>
            <p:ph type="dt" sz="half" idx="10"/>
          </p:nvPr>
        </p:nvSpPr>
        <p:spPr/>
        <p:txBody>
          <a:bodyPr/>
          <a:lstStyle>
            <a:lvl1pPr>
              <a:defRPr/>
            </a:lvl1pPr>
          </a:lstStyle>
          <a:p>
            <a:pPr>
              <a:defRPr/>
            </a:pPr>
            <a:fld id="{B342EEDF-47D2-488F-A07E-7CCA7A53BFAC}"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7A9A79A9-6B91-463E-904F-564AD7EDFD82}"/>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 xmlns:a16="http://schemas.microsoft.com/office/drawing/2014/main" id="{0338CA23-1F43-4D9B-BA95-8862994B7F65}"/>
              </a:ext>
            </a:extLst>
          </p:cNvPr>
          <p:cNvSpPr>
            <a:spLocks noGrp="1"/>
          </p:cNvSpPr>
          <p:nvPr>
            <p:ph type="sldNum" sz="quarter" idx="12"/>
          </p:nvPr>
        </p:nvSpPr>
        <p:spPr/>
        <p:txBody>
          <a:bodyPr/>
          <a:lstStyle>
            <a:lvl1pPr>
              <a:defRPr/>
            </a:lvl1pPr>
          </a:lstStyle>
          <a:p>
            <a:fld id="{D9486806-F900-45C0-ADC9-2FB7CBC87321}" type="slidenum">
              <a:rPr lang="pt-BR" altLang="pt-BR"/>
              <a:pPr/>
              <a:t>‹nº›</a:t>
            </a:fld>
            <a:endParaRPr lang="pt-BR" altLang="pt-BR"/>
          </a:p>
        </p:txBody>
      </p:sp>
    </p:spTree>
    <p:extLst>
      <p:ext uri="{BB962C8B-B14F-4D97-AF65-F5344CB8AC3E}">
        <p14:creationId xmlns:p14="http://schemas.microsoft.com/office/powerpoint/2010/main" val="72107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a:extLst>
              <a:ext uri="{FF2B5EF4-FFF2-40B4-BE49-F238E27FC236}">
                <a16:creationId xmlns="" xmlns:a16="http://schemas.microsoft.com/office/drawing/2014/main" id="{995744D7-9F86-4E7B-B53A-8128D95B3049}"/>
              </a:ext>
            </a:extLst>
          </p:cNvPr>
          <p:cNvSpPr>
            <a:spLocks noGrp="1"/>
          </p:cNvSpPr>
          <p:nvPr>
            <p:ph type="dt" sz="half" idx="10"/>
          </p:nvPr>
        </p:nvSpPr>
        <p:spPr/>
        <p:txBody>
          <a:bodyPr/>
          <a:lstStyle>
            <a:lvl1pPr>
              <a:defRPr/>
            </a:lvl1pPr>
          </a:lstStyle>
          <a:p>
            <a:pPr>
              <a:defRPr/>
            </a:pPr>
            <a:fld id="{57220433-39B4-43E1-A0CC-1285C75B28D8}"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7183C102-34BE-4C17-BD66-2E1E7FD55A38}"/>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 xmlns:a16="http://schemas.microsoft.com/office/drawing/2014/main" id="{33AB81B5-A7EE-4037-88B7-22DF9087CC3C}"/>
              </a:ext>
            </a:extLst>
          </p:cNvPr>
          <p:cNvSpPr>
            <a:spLocks noGrp="1"/>
          </p:cNvSpPr>
          <p:nvPr>
            <p:ph type="sldNum" sz="quarter" idx="12"/>
          </p:nvPr>
        </p:nvSpPr>
        <p:spPr/>
        <p:txBody>
          <a:bodyPr/>
          <a:lstStyle>
            <a:lvl1pPr>
              <a:defRPr/>
            </a:lvl1pPr>
          </a:lstStyle>
          <a:p>
            <a:fld id="{CA40B27C-ACA9-4E48-990B-44AD25D93C7C}" type="slidenum">
              <a:rPr lang="pt-BR" altLang="pt-BR"/>
              <a:pPr/>
              <a:t>‹nº›</a:t>
            </a:fld>
            <a:endParaRPr lang="pt-BR" altLang="pt-BR"/>
          </a:p>
        </p:txBody>
      </p:sp>
    </p:spTree>
    <p:extLst>
      <p:ext uri="{BB962C8B-B14F-4D97-AF65-F5344CB8AC3E}">
        <p14:creationId xmlns:p14="http://schemas.microsoft.com/office/powerpoint/2010/main" val="29148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 xmlns:a16="http://schemas.microsoft.com/office/drawing/2014/main" id="{9B3022F9-FD6C-4BEA-9915-1A93DC19FA1F}"/>
              </a:ext>
            </a:extLst>
          </p:cNvPr>
          <p:cNvSpPr>
            <a:spLocks noGrp="1"/>
          </p:cNvSpPr>
          <p:nvPr>
            <p:ph type="dt" sz="half" idx="10"/>
          </p:nvPr>
        </p:nvSpPr>
        <p:spPr/>
        <p:txBody>
          <a:bodyPr/>
          <a:lstStyle>
            <a:lvl1pPr>
              <a:defRPr/>
            </a:lvl1pPr>
          </a:lstStyle>
          <a:p>
            <a:pPr>
              <a:defRPr/>
            </a:pPr>
            <a:fld id="{5B029218-0929-454D-857D-8F8E11C7BAAD}" type="datetimeFigureOut">
              <a:rPr lang="pt-BR"/>
              <a:pPr>
                <a:defRPr/>
              </a:pPr>
              <a:t>11/05/2021</a:t>
            </a:fld>
            <a:endParaRPr lang="pt-BR"/>
          </a:p>
        </p:txBody>
      </p:sp>
      <p:sp>
        <p:nvSpPr>
          <p:cNvPr id="6" name="Espaço Reservado para Rodapé 4">
            <a:extLst>
              <a:ext uri="{FF2B5EF4-FFF2-40B4-BE49-F238E27FC236}">
                <a16:creationId xmlns="" xmlns:a16="http://schemas.microsoft.com/office/drawing/2014/main" id="{F9D00AAD-B7DB-4EBB-B1C9-E9401AE55E97}"/>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 xmlns:a16="http://schemas.microsoft.com/office/drawing/2014/main" id="{78154024-7DB7-425F-828D-859C43C450BA}"/>
              </a:ext>
            </a:extLst>
          </p:cNvPr>
          <p:cNvSpPr>
            <a:spLocks noGrp="1"/>
          </p:cNvSpPr>
          <p:nvPr>
            <p:ph type="sldNum" sz="quarter" idx="12"/>
          </p:nvPr>
        </p:nvSpPr>
        <p:spPr/>
        <p:txBody>
          <a:bodyPr/>
          <a:lstStyle>
            <a:lvl1pPr>
              <a:defRPr/>
            </a:lvl1pPr>
          </a:lstStyle>
          <a:p>
            <a:fld id="{EEFAAA13-69DB-4EC0-9164-250E334643A7}" type="slidenum">
              <a:rPr lang="pt-BR" altLang="pt-BR"/>
              <a:pPr/>
              <a:t>‹nº›</a:t>
            </a:fld>
            <a:endParaRPr lang="pt-BR" altLang="pt-BR"/>
          </a:p>
        </p:txBody>
      </p:sp>
    </p:spTree>
    <p:extLst>
      <p:ext uri="{BB962C8B-B14F-4D97-AF65-F5344CB8AC3E}">
        <p14:creationId xmlns:p14="http://schemas.microsoft.com/office/powerpoint/2010/main" val="240105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 xmlns:a16="http://schemas.microsoft.com/office/drawing/2014/main" id="{61E683EF-6AC1-451E-A21F-F08112FFD9D2}"/>
              </a:ext>
            </a:extLst>
          </p:cNvPr>
          <p:cNvSpPr>
            <a:spLocks noGrp="1"/>
          </p:cNvSpPr>
          <p:nvPr>
            <p:ph type="dt" sz="half" idx="10"/>
          </p:nvPr>
        </p:nvSpPr>
        <p:spPr/>
        <p:txBody>
          <a:bodyPr/>
          <a:lstStyle>
            <a:lvl1pPr>
              <a:defRPr/>
            </a:lvl1pPr>
          </a:lstStyle>
          <a:p>
            <a:pPr>
              <a:defRPr/>
            </a:pPr>
            <a:fld id="{E77AA243-4BE6-4AFB-BC4C-77A7AEEA22A4}" type="datetimeFigureOut">
              <a:rPr lang="pt-BR"/>
              <a:pPr>
                <a:defRPr/>
              </a:pPr>
              <a:t>11/05/2021</a:t>
            </a:fld>
            <a:endParaRPr lang="pt-BR"/>
          </a:p>
        </p:txBody>
      </p:sp>
      <p:sp>
        <p:nvSpPr>
          <p:cNvPr id="8" name="Espaço Reservado para Rodapé 4">
            <a:extLst>
              <a:ext uri="{FF2B5EF4-FFF2-40B4-BE49-F238E27FC236}">
                <a16:creationId xmlns="" xmlns:a16="http://schemas.microsoft.com/office/drawing/2014/main" id="{EFC836B4-D76B-41D0-A7D3-D41A0D500305}"/>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 xmlns:a16="http://schemas.microsoft.com/office/drawing/2014/main" id="{7202B48A-62D8-46CF-ADD8-6B64927FA332}"/>
              </a:ext>
            </a:extLst>
          </p:cNvPr>
          <p:cNvSpPr>
            <a:spLocks noGrp="1"/>
          </p:cNvSpPr>
          <p:nvPr>
            <p:ph type="sldNum" sz="quarter" idx="12"/>
          </p:nvPr>
        </p:nvSpPr>
        <p:spPr/>
        <p:txBody>
          <a:bodyPr/>
          <a:lstStyle>
            <a:lvl1pPr>
              <a:defRPr/>
            </a:lvl1pPr>
          </a:lstStyle>
          <a:p>
            <a:fld id="{8D8D02C6-264D-4968-9C79-75C79000D466}" type="slidenum">
              <a:rPr lang="pt-BR" altLang="pt-BR"/>
              <a:pPr/>
              <a:t>‹nº›</a:t>
            </a:fld>
            <a:endParaRPr lang="pt-BR" altLang="pt-BR"/>
          </a:p>
        </p:txBody>
      </p:sp>
    </p:spTree>
    <p:extLst>
      <p:ext uri="{BB962C8B-B14F-4D97-AF65-F5344CB8AC3E}">
        <p14:creationId xmlns:p14="http://schemas.microsoft.com/office/powerpoint/2010/main" val="21610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a:extLst>
              <a:ext uri="{FF2B5EF4-FFF2-40B4-BE49-F238E27FC236}">
                <a16:creationId xmlns="" xmlns:a16="http://schemas.microsoft.com/office/drawing/2014/main" id="{8AA69997-FB46-4F25-A588-8E17626D3F78}"/>
              </a:ext>
            </a:extLst>
          </p:cNvPr>
          <p:cNvSpPr>
            <a:spLocks noGrp="1"/>
          </p:cNvSpPr>
          <p:nvPr>
            <p:ph type="dt" sz="half" idx="10"/>
          </p:nvPr>
        </p:nvSpPr>
        <p:spPr/>
        <p:txBody>
          <a:bodyPr/>
          <a:lstStyle>
            <a:lvl1pPr>
              <a:defRPr/>
            </a:lvl1pPr>
          </a:lstStyle>
          <a:p>
            <a:pPr>
              <a:defRPr/>
            </a:pPr>
            <a:fld id="{EF3DD996-07FB-4D48-95CA-3EBCE086BB50}" type="datetimeFigureOut">
              <a:rPr lang="pt-BR"/>
              <a:pPr>
                <a:defRPr/>
              </a:pPr>
              <a:t>11/05/2021</a:t>
            </a:fld>
            <a:endParaRPr lang="pt-BR"/>
          </a:p>
        </p:txBody>
      </p:sp>
      <p:sp>
        <p:nvSpPr>
          <p:cNvPr id="4" name="Espaço Reservado para Rodapé 4">
            <a:extLst>
              <a:ext uri="{FF2B5EF4-FFF2-40B4-BE49-F238E27FC236}">
                <a16:creationId xmlns="" xmlns:a16="http://schemas.microsoft.com/office/drawing/2014/main" id="{58572B8D-D07E-4D3E-8DEE-2D7E934EC870}"/>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 xmlns:a16="http://schemas.microsoft.com/office/drawing/2014/main" id="{BFE976B6-A826-4AB0-99A0-0B094C3EE904}"/>
              </a:ext>
            </a:extLst>
          </p:cNvPr>
          <p:cNvSpPr>
            <a:spLocks noGrp="1"/>
          </p:cNvSpPr>
          <p:nvPr>
            <p:ph type="sldNum" sz="quarter" idx="12"/>
          </p:nvPr>
        </p:nvSpPr>
        <p:spPr/>
        <p:txBody>
          <a:bodyPr/>
          <a:lstStyle>
            <a:lvl1pPr>
              <a:defRPr/>
            </a:lvl1pPr>
          </a:lstStyle>
          <a:p>
            <a:fld id="{07D7E0FE-7ABD-439A-98E0-17EED613EB2F}" type="slidenum">
              <a:rPr lang="pt-BR" altLang="pt-BR"/>
              <a:pPr/>
              <a:t>‹nº›</a:t>
            </a:fld>
            <a:endParaRPr lang="pt-BR" altLang="pt-BR"/>
          </a:p>
        </p:txBody>
      </p:sp>
    </p:spTree>
    <p:extLst>
      <p:ext uri="{BB962C8B-B14F-4D97-AF65-F5344CB8AC3E}">
        <p14:creationId xmlns:p14="http://schemas.microsoft.com/office/powerpoint/2010/main" val="412360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 xmlns:a16="http://schemas.microsoft.com/office/drawing/2014/main" id="{7D5C33CD-B0C1-4B11-A9DA-396D65A36F9E}"/>
              </a:ext>
            </a:extLst>
          </p:cNvPr>
          <p:cNvSpPr>
            <a:spLocks noGrp="1"/>
          </p:cNvSpPr>
          <p:nvPr>
            <p:ph type="dt" sz="half" idx="10"/>
          </p:nvPr>
        </p:nvSpPr>
        <p:spPr/>
        <p:txBody>
          <a:bodyPr/>
          <a:lstStyle>
            <a:lvl1pPr>
              <a:defRPr/>
            </a:lvl1pPr>
          </a:lstStyle>
          <a:p>
            <a:pPr>
              <a:defRPr/>
            </a:pPr>
            <a:fld id="{805146B3-BFEE-4439-9F3F-9D21089B5541}" type="datetimeFigureOut">
              <a:rPr lang="pt-BR"/>
              <a:pPr>
                <a:defRPr/>
              </a:pPr>
              <a:t>11/05/2021</a:t>
            </a:fld>
            <a:endParaRPr lang="pt-BR"/>
          </a:p>
        </p:txBody>
      </p:sp>
      <p:sp>
        <p:nvSpPr>
          <p:cNvPr id="3" name="Espaço Reservado para Rodapé 4">
            <a:extLst>
              <a:ext uri="{FF2B5EF4-FFF2-40B4-BE49-F238E27FC236}">
                <a16:creationId xmlns="" xmlns:a16="http://schemas.microsoft.com/office/drawing/2014/main" id="{2759D1E2-ABB9-437C-9608-AD9401901122}"/>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 xmlns:a16="http://schemas.microsoft.com/office/drawing/2014/main" id="{9C5D0BF7-DF1F-4870-AAFE-6839636C457C}"/>
              </a:ext>
            </a:extLst>
          </p:cNvPr>
          <p:cNvSpPr>
            <a:spLocks noGrp="1"/>
          </p:cNvSpPr>
          <p:nvPr>
            <p:ph type="sldNum" sz="quarter" idx="12"/>
          </p:nvPr>
        </p:nvSpPr>
        <p:spPr/>
        <p:txBody>
          <a:bodyPr/>
          <a:lstStyle>
            <a:lvl1pPr>
              <a:defRPr/>
            </a:lvl1pPr>
          </a:lstStyle>
          <a:p>
            <a:fld id="{10DB7837-AF5E-41F4-B101-C695ACB5584E}" type="slidenum">
              <a:rPr lang="pt-BR" altLang="pt-BR"/>
              <a:pPr/>
              <a:t>‹nº›</a:t>
            </a:fld>
            <a:endParaRPr lang="pt-BR" altLang="pt-BR"/>
          </a:p>
        </p:txBody>
      </p:sp>
    </p:spTree>
    <p:extLst>
      <p:ext uri="{BB962C8B-B14F-4D97-AF65-F5344CB8AC3E}">
        <p14:creationId xmlns:p14="http://schemas.microsoft.com/office/powerpoint/2010/main" val="178958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 xmlns:a16="http://schemas.microsoft.com/office/drawing/2014/main" id="{9147142E-D67C-4108-A4B7-9B041BFF48E9}"/>
              </a:ext>
            </a:extLst>
          </p:cNvPr>
          <p:cNvSpPr>
            <a:spLocks noGrp="1"/>
          </p:cNvSpPr>
          <p:nvPr>
            <p:ph type="dt" sz="half" idx="10"/>
          </p:nvPr>
        </p:nvSpPr>
        <p:spPr/>
        <p:txBody>
          <a:bodyPr/>
          <a:lstStyle>
            <a:lvl1pPr>
              <a:defRPr/>
            </a:lvl1pPr>
          </a:lstStyle>
          <a:p>
            <a:pPr>
              <a:defRPr/>
            </a:pPr>
            <a:fld id="{DA455A8F-A55E-467A-A90B-A6C8CF85F4F4}" type="datetimeFigureOut">
              <a:rPr lang="pt-BR"/>
              <a:pPr>
                <a:defRPr/>
              </a:pPr>
              <a:t>11/05/2021</a:t>
            </a:fld>
            <a:endParaRPr lang="pt-BR"/>
          </a:p>
        </p:txBody>
      </p:sp>
      <p:sp>
        <p:nvSpPr>
          <p:cNvPr id="6" name="Espaço Reservado para Rodapé 4">
            <a:extLst>
              <a:ext uri="{FF2B5EF4-FFF2-40B4-BE49-F238E27FC236}">
                <a16:creationId xmlns="" xmlns:a16="http://schemas.microsoft.com/office/drawing/2014/main" id="{3426FEDB-304E-4D5B-837A-C90D1B83AA16}"/>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 xmlns:a16="http://schemas.microsoft.com/office/drawing/2014/main" id="{8F9579FF-3C0B-411C-AB49-CFF73E56F807}"/>
              </a:ext>
            </a:extLst>
          </p:cNvPr>
          <p:cNvSpPr>
            <a:spLocks noGrp="1"/>
          </p:cNvSpPr>
          <p:nvPr>
            <p:ph type="sldNum" sz="quarter" idx="12"/>
          </p:nvPr>
        </p:nvSpPr>
        <p:spPr/>
        <p:txBody>
          <a:bodyPr/>
          <a:lstStyle>
            <a:lvl1pPr>
              <a:defRPr/>
            </a:lvl1pPr>
          </a:lstStyle>
          <a:p>
            <a:fld id="{3E5ED52F-F878-427B-82D5-CB65FAD13981}" type="slidenum">
              <a:rPr lang="pt-BR" altLang="pt-BR"/>
              <a:pPr/>
              <a:t>‹nº›</a:t>
            </a:fld>
            <a:endParaRPr lang="pt-BR" altLang="pt-BR"/>
          </a:p>
        </p:txBody>
      </p:sp>
    </p:spTree>
    <p:extLst>
      <p:ext uri="{BB962C8B-B14F-4D97-AF65-F5344CB8AC3E}">
        <p14:creationId xmlns:p14="http://schemas.microsoft.com/office/powerpoint/2010/main" val="270780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 xmlns:a16="http://schemas.microsoft.com/office/drawing/2014/main" id="{BD983C2C-5DCD-45BE-AE30-883E3F57A9E7}"/>
              </a:ext>
            </a:extLst>
          </p:cNvPr>
          <p:cNvSpPr>
            <a:spLocks noGrp="1"/>
          </p:cNvSpPr>
          <p:nvPr>
            <p:ph type="dt" sz="half" idx="10"/>
          </p:nvPr>
        </p:nvSpPr>
        <p:spPr/>
        <p:txBody>
          <a:bodyPr/>
          <a:lstStyle>
            <a:lvl1pPr>
              <a:defRPr/>
            </a:lvl1pPr>
          </a:lstStyle>
          <a:p>
            <a:pPr>
              <a:defRPr/>
            </a:pPr>
            <a:fld id="{F6ECA9A1-FFAA-4DF8-9590-5710BB1780AE}" type="datetimeFigureOut">
              <a:rPr lang="pt-BR"/>
              <a:pPr>
                <a:defRPr/>
              </a:pPr>
              <a:t>11/05/2021</a:t>
            </a:fld>
            <a:endParaRPr lang="pt-BR"/>
          </a:p>
        </p:txBody>
      </p:sp>
      <p:sp>
        <p:nvSpPr>
          <p:cNvPr id="6" name="Espaço Reservado para Rodapé 4">
            <a:extLst>
              <a:ext uri="{FF2B5EF4-FFF2-40B4-BE49-F238E27FC236}">
                <a16:creationId xmlns="" xmlns:a16="http://schemas.microsoft.com/office/drawing/2014/main" id="{E3F9AEC2-CE00-499C-B894-E70B70FDCD42}"/>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 xmlns:a16="http://schemas.microsoft.com/office/drawing/2014/main" id="{14800AAF-059C-4806-B7ED-63695DBA5F7D}"/>
              </a:ext>
            </a:extLst>
          </p:cNvPr>
          <p:cNvSpPr>
            <a:spLocks noGrp="1"/>
          </p:cNvSpPr>
          <p:nvPr>
            <p:ph type="sldNum" sz="quarter" idx="12"/>
          </p:nvPr>
        </p:nvSpPr>
        <p:spPr/>
        <p:txBody>
          <a:bodyPr/>
          <a:lstStyle>
            <a:lvl1pPr>
              <a:defRPr/>
            </a:lvl1pPr>
          </a:lstStyle>
          <a:p>
            <a:fld id="{E8FEAB19-7076-4AD5-98F7-E77B25D0E4B1}" type="slidenum">
              <a:rPr lang="pt-BR" altLang="pt-BR"/>
              <a:pPr/>
              <a:t>‹nº›</a:t>
            </a:fld>
            <a:endParaRPr lang="pt-BR" altLang="pt-BR"/>
          </a:p>
        </p:txBody>
      </p:sp>
    </p:spTree>
    <p:extLst>
      <p:ext uri="{BB962C8B-B14F-4D97-AF65-F5344CB8AC3E}">
        <p14:creationId xmlns:p14="http://schemas.microsoft.com/office/powerpoint/2010/main" val="151130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 xmlns:a16="http://schemas.microsoft.com/office/drawing/2014/main" id="{EFCAFA65-7D7F-4B0A-9F8A-64F73D67930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a:extLst>
              <a:ext uri="{FF2B5EF4-FFF2-40B4-BE49-F238E27FC236}">
                <a16:creationId xmlns="" xmlns:a16="http://schemas.microsoft.com/office/drawing/2014/main" id="{F35456FD-A369-4F6A-9074-70658CC080E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 xmlns:a16="http://schemas.microsoft.com/office/drawing/2014/main" id="{EA3E368C-5420-45BD-A275-557027060D0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5E77DE4-2B0C-4A0D-825B-375195CAB370}" type="datetimeFigureOut">
              <a:rPr lang="pt-BR"/>
              <a:pPr>
                <a:defRPr/>
              </a:pPr>
              <a:t>11/05/2021</a:t>
            </a:fld>
            <a:endParaRPr lang="pt-BR"/>
          </a:p>
        </p:txBody>
      </p:sp>
      <p:sp>
        <p:nvSpPr>
          <p:cNvPr id="5" name="Espaço Reservado para Rodapé 4">
            <a:extLst>
              <a:ext uri="{FF2B5EF4-FFF2-40B4-BE49-F238E27FC236}">
                <a16:creationId xmlns="" xmlns:a16="http://schemas.microsoft.com/office/drawing/2014/main" id="{10D7CA5A-8488-4DF5-9123-9237D3BB745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a:extLst>
              <a:ext uri="{FF2B5EF4-FFF2-40B4-BE49-F238E27FC236}">
                <a16:creationId xmlns="" xmlns:a16="http://schemas.microsoft.com/office/drawing/2014/main" id="{E527D07F-507C-4B6E-A1D7-61E7D9EE9B9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B2789019-5E9C-474C-A0C8-91C16DFA3C4C}"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gov.br/web/dou/-/portaria-n-19.451-de-18-de-agosto-de-2020-27305280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a:extLst>
              <a:ext uri="{FF2B5EF4-FFF2-40B4-BE49-F238E27FC236}">
                <a16:creationId xmlns="" xmlns:a16="http://schemas.microsoft.com/office/drawing/2014/main" id="{36ADE2EF-C083-41AC-BE70-F31B0CC1AAA8}"/>
              </a:ext>
            </a:extLst>
          </p:cNvPr>
          <p:cNvSpPr>
            <a:spLocks noGrp="1"/>
          </p:cNvSpPr>
          <p:nvPr>
            <p:ph type="ctrTitle"/>
          </p:nvPr>
        </p:nvSpPr>
        <p:spPr>
          <a:xfrm>
            <a:off x="685800" y="2290763"/>
            <a:ext cx="7772400" cy="3875087"/>
          </a:xfrm>
        </p:spPr>
        <p:txBody>
          <a:bodyPr/>
          <a:lstStyle/>
          <a:p>
            <a:pPr eaLnBrk="1" hangingPunct="1"/>
            <a:r>
              <a:rPr lang="pt-BR" altLang="pt-BR" sz="4800" b="1" dirty="0" smtClean="0"/>
              <a:t>Prestação </a:t>
            </a:r>
            <a:r>
              <a:rPr lang="pt-BR" altLang="pt-BR" sz="4800" b="1" dirty="0"/>
              <a:t>de Contas</a:t>
            </a:r>
            <a:br>
              <a:rPr lang="pt-BR" altLang="pt-BR" sz="4800" b="1" dirty="0"/>
            </a:br>
            <a:r>
              <a:rPr lang="pt-BR" altLang="pt-BR" sz="4800" b="1" dirty="0"/>
              <a:t>2021</a:t>
            </a:r>
            <a:r>
              <a:rPr lang="pt-BR" altLang="pt-BR" sz="4800" dirty="0"/>
              <a:t/>
            </a:r>
            <a:br>
              <a:rPr lang="pt-BR" altLang="pt-BR" sz="4800" dirty="0"/>
            </a:br>
            <a:r>
              <a:rPr lang="pt-BR" altLang="pt-BR" sz="4800" dirty="0"/>
              <a:t>(1º Trimestre)</a:t>
            </a:r>
            <a:br>
              <a:rPr lang="pt-BR" altLang="pt-BR" sz="4800" dirty="0"/>
            </a:br>
            <a:r>
              <a:rPr lang="pt-BR" altLang="pt-BR" sz="4800" dirty="0" smtClean="0"/>
              <a:t/>
            </a:r>
            <a:br>
              <a:rPr lang="pt-BR" altLang="pt-BR" sz="4800" dirty="0" smtClean="0"/>
            </a:br>
            <a:r>
              <a:rPr lang="pt-BR" altLang="pt-BR" sz="2000" b="1" dirty="0" smtClean="0"/>
              <a:t>Lei </a:t>
            </a:r>
            <a:r>
              <a:rPr lang="pt-BR" altLang="pt-BR" sz="2000" b="1" dirty="0"/>
              <a:t>Municipal nº 1.979/10</a:t>
            </a:r>
            <a:endParaRPr lang="pt-BR" altLang="pt-BR" dirty="0"/>
          </a:p>
        </p:txBody>
      </p:sp>
      <p:pic>
        <p:nvPicPr>
          <p:cNvPr id="4099" name="Imagem 3" descr="Topo.png">
            <a:extLst>
              <a:ext uri="{FF2B5EF4-FFF2-40B4-BE49-F238E27FC236}">
                <a16:creationId xmlns="" xmlns:a16="http://schemas.microsoft.com/office/drawing/2014/main" id="{81A0F40C-B47B-48B3-AA10-75131BDBD7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63500"/>
            <a:ext cx="66294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81128"/>
            <a:ext cx="9144000"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60" y="0"/>
            <a:ext cx="9184863" cy="458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035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727CF1-C7CB-4090-8A89-7E862EF5165F}"/>
              </a:ext>
            </a:extLst>
          </p:cNvPr>
          <p:cNvSpPr>
            <a:spLocks noGrp="1"/>
          </p:cNvSpPr>
          <p:nvPr>
            <p:ph type="title"/>
          </p:nvPr>
        </p:nvSpPr>
        <p:spPr/>
        <p:txBody>
          <a:bodyPr rtlCol="0">
            <a:normAutofit fontScale="90000"/>
          </a:bodyPr>
          <a:lstStyle/>
          <a:p>
            <a:pPr eaLnBrk="1" fontAlgn="auto" hangingPunct="1">
              <a:spcAft>
                <a:spcPts val="0"/>
              </a:spcAft>
              <a:defRPr/>
            </a:pPr>
            <a:r>
              <a:rPr lang="pt-BR" b="1" dirty="0"/>
              <a:t>Detalhamento da Taxa de Administração</a:t>
            </a:r>
          </a:p>
        </p:txBody>
      </p:sp>
      <p:sp>
        <p:nvSpPr>
          <p:cNvPr id="3" name="Espaço Reservado para Conteúdo 2">
            <a:extLst>
              <a:ext uri="{FF2B5EF4-FFF2-40B4-BE49-F238E27FC236}">
                <a16:creationId xmlns="" xmlns:a16="http://schemas.microsoft.com/office/drawing/2014/main" id="{11B901FD-67D5-4642-8C6C-EA0F97FF2AB0}"/>
              </a:ext>
            </a:extLst>
          </p:cNvPr>
          <p:cNvSpPr>
            <a:spLocks noGrp="1"/>
          </p:cNvSpPr>
          <p:nvPr>
            <p:ph idx="1"/>
          </p:nvPr>
        </p:nvSpPr>
        <p:spPr>
          <a:xfrm>
            <a:off x="457200" y="1546225"/>
            <a:ext cx="8229600" cy="4525963"/>
          </a:xfrm>
        </p:spPr>
        <p:txBody>
          <a:bodyPr rtlCol="0">
            <a:noAutofit/>
          </a:bodyPr>
          <a:lstStyle/>
          <a:p>
            <a:pPr marL="0" algn="just" eaLnBrk="1" fontAlgn="auto" hangingPunct="1">
              <a:spcAft>
                <a:spcPts val="0"/>
              </a:spcAft>
              <a:buFont typeface="Arial" panose="020B0604020202020204" pitchFamily="34" charset="0"/>
              <a:buNone/>
              <a:defRPr/>
            </a:pPr>
            <a:r>
              <a:rPr lang="pt-BR" sz="2000" b="1" dirty="0"/>
              <a:t>O valor anual da Taxa de Administração da Taboãoprev é de 2% (dois pontos percentuais) do valor total das remunerações, proventos e pensões pagos aos segurados e beneficiários do RPPS, relativo ao Exercício Financeiro anterior, observando-se que:</a:t>
            </a:r>
          </a:p>
          <a:p>
            <a:pPr algn="just" eaLnBrk="1" fontAlgn="auto" hangingPunct="1">
              <a:spcAft>
                <a:spcPts val="0"/>
              </a:spcAft>
              <a:defRPr/>
            </a:pPr>
            <a:r>
              <a:rPr lang="pt-BR" sz="2000" b="1" dirty="0"/>
              <a:t>I - será destinada exclusivamente ao custeio das despesas correntes e de capital necessárias à organização e ao funcionamento da Unidade Gestora do RPPS, inclusive para a conservação do seu patrimônio;</a:t>
            </a:r>
          </a:p>
          <a:p>
            <a:pPr algn="just" eaLnBrk="1" fontAlgn="auto" hangingPunct="1">
              <a:spcAft>
                <a:spcPts val="0"/>
              </a:spcAft>
              <a:defRPr/>
            </a:pPr>
            <a:r>
              <a:rPr lang="pt-BR" sz="2000" b="1" dirty="0"/>
              <a:t>II - na verificação da utilização dos recursos destinados à Taxa de Administração, não serão computadas as despesas diretamente decorrentes das aplicações de recursos em ativos financeiros, conforme previsto em norma do Conselho Monetário Nacional;</a:t>
            </a:r>
          </a:p>
          <a:p>
            <a:pPr algn="just" eaLnBrk="1" fontAlgn="auto" hangingPunct="1">
              <a:spcAft>
                <a:spcPts val="0"/>
              </a:spcAft>
              <a:defRPr/>
            </a:pPr>
            <a:r>
              <a:rPr lang="pt-BR" sz="2000" b="1" dirty="0"/>
              <a:t>III - o RPPS poderá constituir reserva com as sobras do custeio das despesas do Exercício, cujos valores serão aplicados para os fins a que se destina a Taxa de Administração.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a:extLst>
              <a:ext uri="{FF2B5EF4-FFF2-40B4-BE49-F238E27FC236}">
                <a16:creationId xmlns="" xmlns:a16="http://schemas.microsoft.com/office/drawing/2014/main" id="{8890DE2E-EF40-4B04-9BD6-7975D864299D}"/>
              </a:ext>
            </a:extLst>
          </p:cNvPr>
          <p:cNvSpPr>
            <a:spLocks noGrp="1"/>
          </p:cNvSpPr>
          <p:nvPr>
            <p:ph type="title"/>
          </p:nvPr>
        </p:nvSpPr>
        <p:spPr>
          <a:xfrm>
            <a:off x="457200" y="71438"/>
            <a:ext cx="8229600" cy="725487"/>
          </a:xfrm>
        </p:spPr>
        <p:txBody>
          <a:bodyPr/>
          <a:lstStyle/>
          <a:p>
            <a:pPr eaLnBrk="1" hangingPunct="1"/>
            <a:r>
              <a:rPr lang="pt-BR" altLang="pt-BR" sz="2400" b="1"/>
              <a:t>Detalhamento da Taxa de Administração (Valores acumulados)</a:t>
            </a:r>
          </a:p>
        </p:txBody>
      </p:sp>
      <p:graphicFrame>
        <p:nvGraphicFramePr>
          <p:cNvPr id="8" name="Espaço Reservado para Conteúdo 7">
            <a:extLst>
              <a:ext uri="{FF2B5EF4-FFF2-40B4-BE49-F238E27FC236}">
                <a16:creationId xmlns="" xmlns:a16="http://schemas.microsoft.com/office/drawing/2014/main" id="{1936CE77-53C4-43A7-B7AF-939DFDCA8F8C}"/>
              </a:ext>
            </a:extLst>
          </p:cNvPr>
          <p:cNvGraphicFramePr>
            <a:graphicFrameLocks noGrp="1"/>
          </p:cNvGraphicFramePr>
          <p:nvPr>
            <p:ph idx="1"/>
            <p:extLst>
              <p:ext uri="{D42A27DB-BD31-4B8C-83A1-F6EECF244321}">
                <p14:modId xmlns:p14="http://schemas.microsoft.com/office/powerpoint/2010/main" val="3095246080"/>
              </p:ext>
            </p:extLst>
          </p:nvPr>
        </p:nvGraphicFramePr>
        <p:xfrm>
          <a:off x="432472" y="741363"/>
          <a:ext cx="8388000" cy="5902327"/>
        </p:xfrm>
        <a:graphic>
          <a:graphicData uri="http://schemas.openxmlformats.org/drawingml/2006/table">
            <a:tbl>
              <a:tblPr firstRow="1" bandRow="1">
                <a:tableStyleId>{5C22544A-7EE6-4342-B048-85BDC9FD1C3A}</a:tableStyleId>
              </a:tblPr>
              <a:tblGrid>
                <a:gridCol w="4644000">
                  <a:extLst>
                    <a:ext uri="{9D8B030D-6E8A-4147-A177-3AD203B41FA5}">
                      <a16:colId xmlns="" xmlns:a16="http://schemas.microsoft.com/office/drawing/2014/main" val="20000"/>
                    </a:ext>
                  </a:extLst>
                </a:gridCol>
                <a:gridCol w="1872000">
                  <a:extLst>
                    <a:ext uri="{9D8B030D-6E8A-4147-A177-3AD203B41FA5}">
                      <a16:colId xmlns="" xmlns:a16="http://schemas.microsoft.com/office/drawing/2014/main" val="20001"/>
                    </a:ext>
                  </a:extLst>
                </a:gridCol>
                <a:gridCol w="1872000">
                  <a:extLst>
                    <a:ext uri="{9D8B030D-6E8A-4147-A177-3AD203B41FA5}">
                      <a16:colId xmlns="" xmlns:a16="http://schemas.microsoft.com/office/drawing/2014/main" val="20002"/>
                    </a:ext>
                  </a:extLst>
                </a:gridCol>
              </a:tblGrid>
              <a:tr h="785243">
                <a:tc>
                  <a:txBody>
                    <a:bodyPr/>
                    <a:lstStyle/>
                    <a:p>
                      <a:pPr indent="-226695" algn="ctr">
                        <a:spcAft>
                          <a:spcPts val="0"/>
                        </a:spcAft>
                      </a:pPr>
                      <a:r>
                        <a:rPr lang="pt-BR" sz="2000" b="1" dirty="0">
                          <a:latin typeface="Times New Roman"/>
                          <a:ea typeface="Times New Roman"/>
                        </a:rPr>
                        <a:t>Tipos de Despesa da Taboãoprev</a:t>
                      </a:r>
                    </a:p>
                  </a:txBody>
                  <a:tcPr marL="68582" marR="68582"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000" b="1" dirty="0">
                          <a:latin typeface="Times New Roman"/>
                          <a:ea typeface="Times New Roman"/>
                        </a:rPr>
                        <a:t>2020</a:t>
                      </a:r>
                    </a:p>
                  </a:txBody>
                  <a:tcPr marL="68582" marR="68582"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000" b="1" dirty="0">
                          <a:latin typeface="Times New Roman"/>
                          <a:ea typeface="Times New Roman"/>
                        </a:rPr>
                        <a:t>MARÇO/2021</a:t>
                      </a:r>
                    </a:p>
                  </a:txBody>
                  <a:tcPr marL="68582" marR="68582" marT="0" marB="0" anchor="ctr"/>
                </a:tc>
                <a:extLst>
                  <a:ext uri="{0D108BD9-81ED-4DB2-BD59-A6C34878D82A}">
                    <a16:rowId xmlns="" xmlns:a16="http://schemas.microsoft.com/office/drawing/2014/main" val="10000"/>
                  </a:ext>
                </a:extLst>
              </a:tr>
              <a:tr h="365506">
                <a:tc>
                  <a:txBody>
                    <a:bodyPr/>
                    <a:lstStyle/>
                    <a:p>
                      <a:pPr marL="0" algn="l" defTabSz="914400" rtl="0" eaLnBrk="1" fontAlgn="ctr" latinLnBrk="0" hangingPunct="1"/>
                      <a:r>
                        <a:rPr lang="pt-BR" sz="1600" b="1" i="0" u="none" strike="noStrike" kern="1200" dirty="0">
                          <a:solidFill>
                            <a:srgbClr val="000000"/>
                          </a:solidFill>
                          <a:latin typeface="Times New Roman"/>
                          <a:ea typeface="+mn-ea"/>
                          <a:cs typeface="+mn-cs"/>
                        </a:rPr>
                        <a:t>Folha de Pagamento </a:t>
                      </a:r>
                    </a:p>
                  </a:txBody>
                  <a:tcPr marL="9526" marR="9526" marT="9524" marB="0" anchor="ctr"/>
                </a:tc>
                <a:tc>
                  <a:txBody>
                    <a:bodyPr/>
                    <a:lstStyle/>
                    <a:p>
                      <a:pPr algn="r" rtl="0" fontAlgn="ctr"/>
                      <a:r>
                        <a:rPr lang="pt-BR" sz="1800" b="1" i="0" u="none" strike="noStrike" dirty="0">
                          <a:solidFill>
                            <a:srgbClr val="000000"/>
                          </a:solidFill>
                          <a:latin typeface="Times New Roman"/>
                        </a:rPr>
                        <a:t>1.272.080,54</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348.610,32</a:t>
                      </a:r>
                    </a:p>
                  </a:txBody>
                  <a:tcPr marL="9526" marR="9526" marT="9524" marB="0" anchor="ctr"/>
                </a:tc>
                <a:extLst>
                  <a:ext uri="{0D108BD9-81ED-4DB2-BD59-A6C34878D82A}">
                    <a16:rowId xmlns="" xmlns:a16="http://schemas.microsoft.com/office/drawing/2014/main" val="10001"/>
                  </a:ext>
                </a:extLst>
              </a:tr>
              <a:tr h="365506">
                <a:tc>
                  <a:txBody>
                    <a:bodyPr/>
                    <a:lstStyle/>
                    <a:p>
                      <a:pPr algn="l" rtl="0" fontAlgn="ctr"/>
                      <a:r>
                        <a:rPr lang="pt-BR" sz="1600" b="1" i="0" u="none" strike="noStrike" dirty="0">
                          <a:solidFill>
                            <a:srgbClr val="000000"/>
                          </a:solidFill>
                          <a:latin typeface="Times New Roman"/>
                        </a:rPr>
                        <a:t>Encargos sobre Folha de Pagamento </a:t>
                      </a:r>
                    </a:p>
                  </a:txBody>
                  <a:tcPr marL="9526" marR="9526" marT="9524" marB="0" anchor="ctr"/>
                </a:tc>
                <a:tc>
                  <a:txBody>
                    <a:bodyPr/>
                    <a:lstStyle/>
                    <a:p>
                      <a:pPr algn="r" rtl="0" fontAlgn="ctr"/>
                      <a:r>
                        <a:rPr lang="pt-BR" sz="1800" b="1" i="0" u="none" strike="noStrike" dirty="0">
                          <a:solidFill>
                            <a:srgbClr val="000000"/>
                          </a:solidFill>
                          <a:latin typeface="Times New Roman"/>
                        </a:rPr>
                        <a:t>213.375,61</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63.214,54</a:t>
                      </a:r>
                    </a:p>
                  </a:txBody>
                  <a:tcPr marL="9526" marR="9526" marT="9524" marB="0" anchor="ctr"/>
                </a:tc>
                <a:extLst>
                  <a:ext uri="{0D108BD9-81ED-4DB2-BD59-A6C34878D82A}">
                    <a16:rowId xmlns="" xmlns:a16="http://schemas.microsoft.com/office/drawing/2014/main" val="10002"/>
                  </a:ext>
                </a:extLst>
              </a:tr>
              <a:tr h="365506">
                <a:tc>
                  <a:txBody>
                    <a:bodyPr/>
                    <a:lstStyle/>
                    <a:p>
                      <a:pPr algn="l" rtl="0" fontAlgn="ctr"/>
                      <a:r>
                        <a:rPr lang="pt-BR" sz="1600" b="1" i="0" u="none" strike="noStrike" dirty="0">
                          <a:solidFill>
                            <a:srgbClr val="000000"/>
                          </a:solidFill>
                          <a:latin typeface="Times New Roman"/>
                        </a:rPr>
                        <a:t>Material Escritório/Limpeza/Conservação </a:t>
                      </a:r>
                    </a:p>
                  </a:txBody>
                  <a:tcPr marL="9526" marR="9526" marT="9524" marB="0" anchor="ctr"/>
                </a:tc>
                <a:tc>
                  <a:txBody>
                    <a:bodyPr/>
                    <a:lstStyle/>
                    <a:p>
                      <a:pPr algn="r" rtl="0" fontAlgn="ctr"/>
                      <a:r>
                        <a:rPr lang="pt-BR" sz="1800" b="1" i="0" u="none" strike="noStrike" dirty="0">
                          <a:solidFill>
                            <a:srgbClr val="000000"/>
                          </a:solidFill>
                          <a:latin typeface="Times New Roman"/>
                        </a:rPr>
                        <a:t>28.468,34</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03"/>
                  </a:ext>
                </a:extLst>
              </a:tr>
              <a:tr h="365506">
                <a:tc>
                  <a:txBody>
                    <a:bodyPr/>
                    <a:lstStyle/>
                    <a:p>
                      <a:pPr algn="l" rtl="0" fontAlgn="ctr"/>
                      <a:r>
                        <a:rPr lang="pt-BR" sz="1400" b="1" i="0" u="none" strike="noStrike" dirty="0">
                          <a:solidFill>
                            <a:srgbClr val="000000"/>
                          </a:solidFill>
                          <a:latin typeface="Times New Roman"/>
                        </a:rPr>
                        <a:t>Retribuição Pecuniária Conselheiros /Congressos</a:t>
                      </a:r>
                    </a:p>
                  </a:txBody>
                  <a:tcPr marL="9526" marR="9526" marT="9524" marB="0" anchor="ctr"/>
                </a:tc>
                <a:tc>
                  <a:txBody>
                    <a:bodyPr/>
                    <a:lstStyle/>
                    <a:p>
                      <a:pPr algn="r" rtl="0" fontAlgn="ctr"/>
                      <a:r>
                        <a:rPr lang="pt-BR" sz="1800" b="1" i="0" u="none" strike="noStrike" dirty="0">
                          <a:solidFill>
                            <a:srgbClr val="000000"/>
                          </a:solidFill>
                          <a:latin typeface="Times New Roman"/>
                        </a:rPr>
                        <a:t>37.290,30</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9.570,00</a:t>
                      </a:r>
                    </a:p>
                  </a:txBody>
                  <a:tcPr marL="9526" marR="9526" marT="9524" marB="0" anchor="ctr"/>
                </a:tc>
                <a:extLst>
                  <a:ext uri="{0D108BD9-81ED-4DB2-BD59-A6C34878D82A}">
                    <a16:rowId xmlns="" xmlns:a16="http://schemas.microsoft.com/office/drawing/2014/main" val="10004"/>
                  </a:ext>
                </a:extLst>
              </a:tr>
              <a:tr h="365506">
                <a:tc>
                  <a:txBody>
                    <a:bodyPr/>
                    <a:lstStyle/>
                    <a:p>
                      <a:pPr algn="l" rtl="0" fontAlgn="ctr"/>
                      <a:r>
                        <a:rPr lang="pt-BR" sz="1600" b="1" i="0" u="none" strike="noStrike" dirty="0">
                          <a:solidFill>
                            <a:srgbClr val="000000"/>
                          </a:solidFill>
                          <a:latin typeface="Times New Roman"/>
                        </a:rPr>
                        <a:t>Água/Luz/Telefone</a:t>
                      </a:r>
                    </a:p>
                  </a:txBody>
                  <a:tcPr marL="9526" marR="9526" marT="9524" marB="0" anchor="ctr"/>
                </a:tc>
                <a:tc>
                  <a:txBody>
                    <a:bodyPr/>
                    <a:lstStyle/>
                    <a:p>
                      <a:pPr algn="r" rtl="0" fontAlgn="ctr"/>
                      <a:r>
                        <a:rPr lang="pt-BR" sz="1800" b="1" i="0" u="none" strike="noStrike" dirty="0">
                          <a:solidFill>
                            <a:srgbClr val="000000"/>
                          </a:solidFill>
                          <a:latin typeface="Times New Roman"/>
                        </a:rPr>
                        <a:t>14.961,53</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6.028,22</a:t>
                      </a:r>
                    </a:p>
                  </a:txBody>
                  <a:tcPr marL="9526" marR="9526" marT="9524" marB="0" anchor="ctr"/>
                </a:tc>
                <a:extLst>
                  <a:ext uri="{0D108BD9-81ED-4DB2-BD59-A6C34878D82A}">
                    <a16:rowId xmlns="" xmlns:a16="http://schemas.microsoft.com/office/drawing/2014/main" val="10005"/>
                  </a:ext>
                </a:extLst>
              </a:tr>
              <a:tr h="365506">
                <a:tc>
                  <a:txBody>
                    <a:bodyPr/>
                    <a:lstStyle/>
                    <a:p>
                      <a:pPr algn="l" rtl="0" fontAlgn="ctr"/>
                      <a:r>
                        <a:rPr lang="pt-BR" sz="1600" b="1" i="0" u="none" strike="noStrike" dirty="0" smtClean="0">
                          <a:solidFill>
                            <a:srgbClr val="000000"/>
                          </a:solidFill>
                          <a:latin typeface="Times New Roman"/>
                        </a:rPr>
                        <a:t>Serviços</a:t>
                      </a:r>
                      <a:r>
                        <a:rPr lang="pt-BR" sz="1600" b="1" i="0" u="none" strike="noStrike" baseline="0" dirty="0" smtClean="0">
                          <a:solidFill>
                            <a:srgbClr val="000000"/>
                          </a:solidFill>
                          <a:latin typeface="Times New Roman"/>
                        </a:rPr>
                        <a:t> de Tecnologia, Informação e Comunicação</a:t>
                      </a:r>
                      <a:endParaRPr lang="pt-BR" sz="1600" b="1" i="0" u="none" strike="noStrike" dirty="0">
                        <a:solidFill>
                          <a:srgbClr val="000000"/>
                        </a:solidFill>
                        <a:latin typeface="Times New Roman"/>
                      </a:endParaRPr>
                    </a:p>
                  </a:txBody>
                  <a:tcPr marL="9526" marR="9526" marT="9524" marB="0" anchor="ctr"/>
                </a:tc>
                <a:tc>
                  <a:txBody>
                    <a:bodyPr/>
                    <a:lstStyle/>
                    <a:p>
                      <a:pPr algn="r" rtl="0" fontAlgn="ctr"/>
                      <a:r>
                        <a:rPr lang="pt-BR" sz="1800" b="1" i="0" u="none" strike="noStrike" dirty="0">
                          <a:solidFill>
                            <a:srgbClr val="000000"/>
                          </a:solidFill>
                          <a:latin typeface="Times New Roman"/>
                        </a:rPr>
                        <a:t>6.800,00</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06"/>
                  </a:ext>
                </a:extLst>
              </a:tr>
              <a:tr h="365506">
                <a:tc>
                  <a:txBody>
                    <a:bodyPr/>
                    <a:lstStyle/>
                    <a:p>
                      <a:pPr algn="l" rtl="0" fontAlgn="ctr"/>
                      <a:r>
                        <a:rPr lang="pt-BR" sz="1600" b="1" i="0" u="none" strike="noStrike" dirty="0">
                          <a:solidFill>
                            <a:srgbClr val="000000"/>
                          </a:solidFill>
                          <a:latin typeface="Times New Roman"/>
                        </a:rPr>
                        <a:t>Custódia/Tarifas e Serviços Bancários</a:t>
                      </a:r>
                    </a:p>
                  </a:txBody>
                  <a:tcPr marL="9526" marR="9526" marT="9524" marB="0" anchor="ctr"/>
                </a:tc>
                <a:tc>
                  <a:txBody>
                    <a:bodyPr/>
                    <a:lstStyle/>
                    <a:p>
                      <a:pPr algn="r" rtl="0" fontAlgn="ctr"/>
                      <a:r>
                        <a:rPr lang="pt-BR" sz="1800" b="1" i="0" u="none" strike="noStrike" dirty="0">
                          <a:solidFill>
                            <a:srgbClr val="000000"/>
                          </a:solidFill>
                          <a:latin typeface="Times New Roman"/>
                        </a:rPr>
                        <a:t>7.907,68</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4.150,51</a:t>
                      </a:r>
                    </a:p>
                  </a:txBody>
                  <a:tcPr marL="9526" marR="9526" marT="9524" marB="0" anchor="ctr"/>
                </a:tc>
                <a:extLst>
                  <a:ext uri="{0D108BD9-81ED-4DB2-BD59-A6C34878D82A}">
                    <a16:rowId xmlns="" xmlns:a16="http://schemas.microsoft.com/office/drawing/2014/main" val="10007"/>
                  </a:ext>
                </a:extLst>
              </a:tr>
              <a:tr h="365506">
                <a:tc>
                  <a:txBody>
                    <a:bodyPr/>
                    <a:lstStyle/>
                    <a:p>
                      <a:pPr algn="l" rtl="0" fontAlgn="ctr"/>
                      <a:r>
                        <a:rPr lang="pt-BR" sz="1600" b="1" i="0" u="none" strike="noStrike" dirty="0">
                          <a:solidFill>
                            <a:srgbClr val="000000"/>
                          </a:solidFill>
                          <a:latin typeface="Times New Roman"/>
                        </a:rPr>
                        <a:t>Manutenção e Conservação/Seguros</a:t>
                      </a:r>
                    </a:p>
                  </a:txBody>
                  <a:tcPr marL="9526" marR="9526" marT="9524" marB="0" anchor="ctr"/>
                </a:tc>
                <a:tc>
                  <a:txBody>
                    <a:bodyPr/>
                    <a:lstStyle/>
                    <a:p>
                      <a:pPr algn="r" rtl="0" fontAlgn="ctr"/>
                      <a:r>
                        <a:rPr lang="pt-BR" sz="1800" b="1" i="0" u="none" strike="noStrike" dirty="0">
                          <a:solidFill>
                            <a:srgbClr val="000000"/>
                          </a:solidFill>
                          <a:latin typeface="Times New Roman"/>
                        </a:rPr>
                        <a:t>11.661,20</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1.330,00</a:t>
                      </a:r>
                    </a:p>
                  </a:txBody>
                  <a:tcPr marL="9526" marR="9526" marT="9524" marB="0" anchor="ctr"/>
                </a:tc>
                <a:extLst>
                  <a:ext uri="{0D108BD9-81ED-4DB2-BD59-A6C34878D82A}">
                    <a16:rowId xmlns="" xmlns:a16="http://schemas.microsoft.com/office/drawing/2014/main" val="10008"/>
                  </a:ext>
                </a:extLst>
              </a:tr>
              <a:tr h="365506">
                <a:tc>
                  <a:txBody>
                    <a:bodyPr/>
                    <a:lstStyle/>
                    <a:p>
                      <a:pPr algn="l" rtl="0" fontAlgn="ctr"/>
                      <a:r>
                        <a:rPr lang="pt-BR" sz="1600" b="1" i="0" u="none" strike="noStrike" dirty="0">
                          <a:solidFill>
                            <a:srgbClr val="000000"/>
                          </a:solidFill>
                          <a:latin typeface="Times New Roman"/>
                        </a:rPr>
                        <a:t>Serviços de Perícias Médicas</a:t>
                      </a:r>
                    </a:p>
                  </a:txBody>
                  <a:tcPr marL="9526" marR="9526" marT="9524" marB="0" anchor="ctr"/>
                </a:tc>
                <a:tc>
                  <a:txBody>
                    <a:bodyPr/>
                    <a:lstStyle/>
                    <a:p>
                      <a:pPr algn="r" rtl="0" fontAlgn="ctr"/>
                      <a:r>
                        <a:rPr lang="pt-BR" sz="1800" b="1" i="0" u="none" strike="noStrike" dirty="0">
                          <a:solidFill>
                            <a:srgbClr val="000000"/>
                          </a:solidFill>
                          <a:latin typeface="Times New Roman"/>
                        </a:rPr>
                        <a:t>21.333,33</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09"/>
                  </a:ext>
                </a:extLst>
              </a:tr>
              <a:tr h="365506">
                <a:tc>
                  <a:txBody>
                    <a:bodyPr/>
                    <a:lstStyle/>
                    <a:p>
                      <a:pPr algn="l" rtl="0" fontAlgn="ctr"/>
                      <a:r>
                        <a:rPr lang="pt-BR" sz="1600" b="1" i="0" u="none" strike="noStrike" dirty="0">
                          <a:solidFill>
                            <a:srgbClr val="000000"/>
                          </a:solidFill>
                          <a:latin typeface="Times New Roman"/>
                        </a:rPr>
                        <a:t>Processamento de dados/Gráfica</a:t>
                      </a:r>
                    </a:p>
                  </a:txBody>
                  <a:tcPr marL="9526" marR="9526" marT="9524" marB="0" anchor="ctr"/>
                </a:tc>
                <a:tc>
                  <a:txBody>
                    <a:bodyPr/>
                    <a:lstStyle/>
                    <a:p>
                      <a:pPr algn="r" rtl="0" fontAlgn="ctr"/>
                      <a:r>
                        <a:rPr lang="pt-BR" sz="1800" b="1" i="0" u="none" strike="noStrike" dirty="0">
                          <a:solidFill>
                            <a:srgbClr val="000000"/>
                          </a:solidFill>
                          <a:latin typeface="Times New Roman"/>
                        </a:rPr>
                        <a:t>0,00</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10"/>
                  </a:ext>
                </a:extLst>
              </a:tr>
              <a:tr h="365506">
                <a:tc>
                  <a:txBody>
                    <a:bodyPr/>
                    <a:lstStyle/>
                    <a:p>
                      <a:pPr algn="l" rtl="0" fontAlgn="ctr"/>
                      <a:r>
                        <a:rPr lang="pt-BR" sz="1600" b="1" i="0" u="none" strike="noStrike" dirty="0">
                          <a:solidFill>
                            <a:srgbClr val="000000"/>
                          </a:solidFill>
                          <a:latin typeface="Times New Roman"/>
                        </a:rPr>
                        <a:t>Serviços Apoio Técnico/Estudo Atuarial</a:t>
                      </a:r>
                    </a:p>
                  </a:txBody>
                  <a:tcPr marL="9526" marR="9526" marT="9524" marB="0" anchor="ctr"/>
                </a:tc>
                <a:tc>
                  <a:txBody>
                    <a:bodyPr/>
                    <a:lstStyle/>
                    <a:p>
                      <a:pPr algn="r" rtl="0" fontAlgn="ctr"/>
                      <a:r>
                        <a:rPr lang="pt-BR" sz="1800" b="1" i="0" u="none" strike="noStrike" dirty="0">
                          <a:solidFill>
                            <a:srgbClr val="000000"/>
                          </a:solidFill>
                          <a:latin typeface="Times New Roman"/>
                        </a:rPr>
                        <a:t>0,00</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11"/>
                  </a:ext>
                </a:extLst>
              </a:tr>
              <a:tr h="365506">
                <a:tc>
                  <a:txBody>
                    <a:bodyPr/>
                    <a:lstStyle/>
                    <a:p>
                      <a:pPr algn="l" rtl="0" fontAlgn="ctr"/>
                      <a:r>
                        <a:rPr lang="pt-BR" sz="1500" b="1" i="0" u="none" strike="noStrike" dirty="0">
                          <a:solidFill>
                            <a:srgbClr val="000000"/>
                          </a:solidFill>
                          <a:latin typeface="Times New Roman"/>
                        </a:rPr>
                        <a:t>Consultoria Financeira/Previdenciária/Outros</a:t>
                      </a:r>
                    </a:p>
                  </a:txBody>
                  <a:tcPr marL="9526" marR="9526" marT="9524" marB="0" anchor="ctr"/>
                </a:tc>
                <a:tc>
                  <a:txBody>
                    <a:bodyPr/>
                    <a:lstStyle/>
                    <a:p>
                      <a:pPr algn="r" rtl="0" fontAlgn="ctr"/>
                      <a:r>
                        <a:rPr lang="pt-BR" sz="1800" b="1" i="0" u="none" strike="noStrike" dirty="0">
                          <a:solidFill>
                            <a:srgbClr val="000000"/>
                          </a:solidFill>
                          <a:latin typeface="Times New Roman"/>
                        </a:rPr>
                        <a:t>513.600,49</a:t>
                      </a:r>
                    </a:p>
                  </a:txBody>
                  <a:tcPr marL="9526" marR="9526" marT="9524" marB="0" anchor="ctr"/>
                </a:tc>
                <a:tc>
                  <a:txBody>
                    <a:bodyPr/>
                    <a:lstStyle/>
                    <a:p>
                      <a:pPr marL="0" algn="r" defTabSz="914400" rtl="0" eaLnBrk="1" fontAlgn="ctr" latinLnBrk="0" hangingPunct="1"/>
                      <a:r>
                        <a:rPr lang="pt-BR" sz="1800" b="1" i="0" u="none" strike="noStrike" kern="1200" dirty="0">
                          <a:solidFill>
                            <a:srgbClr val="000000"/>
                          </a:solidFill>
                          <a:latin typeface="Times New Roman"/>
                          <a:ea typeface="+mn-ea"/>
                          <a:cs typeface="+mn-cs"/>
                        </a:rPr>
                        <a:t>50.814,93</a:t>
                      </a:r>
                    </a:p>
                  </a:txBody>
                  <a:tcPr marL="9526" marR="9526" marT="9524" marB="0" anchor="ctr"/>
                </a:tc>
                <a:extLst>
                  <a:ext uri="{0D108BD9-81ED-4DB2-BD59-A6C34878D82A}">
                    <a16:rowId xmlns="" xmlns:a16="http://schemas.microsoft.com/office/drawing/2014/main" val="10012"/>
                  </a:ext>
                </a:extLst>
              </a:tr>
              <a:tr h="365506">
                <a:tc>
                  <a:txBody>
                    <a:bodyPr/>
                    <a:lstStyle/>
                    <a:p>
                      <a:pPr algn="l" rtl="0" fontAlgn="ctr"/>
                      <a:r>
                        <a:rPr lang="pt-BR" sz="1600" b="1" i="0" u="none" strike="noStrike" dirty="0">
                          <a:solidFill>
                            <a:srgbClr val="000000"/>
                          </a:solidFill>
                          <a:latin typeface="Times New Roman"/>
                        </a:rPr>
                        <a:t>Imobilizado</a:t>
                      </a:r>
                    </a:p>
                  </a:txBody>
                  <a:tcPr marL="9526" marR="9526" marT="9524" marB="0" anchor="ctr"/>
                </a:tc>
                <a:tc>
                  <a:txBody>
                    <a:bodyPr/>
                    <a:lstStyle/>
                    <a:p>
                      <a:pPr algn="r" rtl="0" fontAlgn="ctr"/>
                      <a:r>
                        <a:rPr lang="pt-BR" sz="1800" b="1" i="0" u="none" strike="noStrike" dirty="0">
                          <a:solidFill>
                            <a:srgbClr val="000000"/>
                          </a:solidFill>
                          <a:latin typeface="Times New Roman"/>
                        </a:rPr>
                        <a:t>6.380,25</a:t>
                      </a:r>
                    </a:p>
                  </a:txBody>
                  <a:tcPr marL="9526" marR="9526" marT="9524" marB="0" anchor="ctr"/>
                </a:tc>
                <a:tc>
                  <a:txBody>
                    <a:bodyPr/>
                    <a:lstStyle/>
                    <a:p>
                      <a:pPr marL="0" algn="r" defTabSz="914400" rtl="0" eaLnBrk="1" fontAlgn="ctr" latinLnBrk="0" hangingPunct="1"/>
                      <a:r>
                        <a:rPr lang="pt-BR" sz="1800" b="1" i="0" u="none" strike="noStrike" kern="1200" dirty="0" smtClean="0">
                          <a:solidFill>
                            <a:srgbClr val="000000"/>
                          </a:solidFill>
                          <a:latin typeface="Times New Roman"/>
                          <a:ea typeface="+mn-ea"/>
                          <a:cs typeface="+mn-cs"/>
                        </a:rPr>
                        <a:t>0,00</a:t>
                      </a:r>
                      <a:endParaRPr lang="pt-BR" sz="1800" b="1" i="0" u="none" strike="noStrike" kern="1200" dirty="0">
                        <a:solidFill>
                          <a:srgbClr val="000000"/>
                        </a:solidFill>
                        <a:latin typeface="Times New Roman"/>
                        <a:ea typeface="+mn-ea"/>
                        <a:cs typeface="+mn-cs"/>
                      </a:endParaRPr>
                    </a:p>
                  </a:txBody>
                  <a:tcPr marL="9526" marR="9526" marT="9524" marB="0" anchor="ctr"/>
                </a:tc>
                <a:extLst>
                  <a:ext uri="{0D108BD9-81ED-4DB2-BD59-A6C34878D82A}">
                    <a16:rowId xmlns="" xmlns:a16="http://schemas.microsoft.com/office/drawing/2014/main" val="10013"/>
                  </a:ext>
                </a:extLst>
              </a:tr>
              <a:tr h="365506">
                <a:tc>
                  <a:txBody>
                    <a:bodyPr/>
                    <a:lstStyle/>
                    <a:p>
                      <a:pPr algn="l" rtl="0" fontAlgn="ctr"/>
                      <a:r>
                        <a:rPr lang="pt-BR" sz="1600" b="1" i="0" u="none" strike="noStrike" dirty="0">
                          <a:solidFill>
                            <a:srgbClr val="000000"/>
                          </a:solidFill>
                          <a:latin typeface="Times New Roman"/>
                        </a:rPr>
                        <a:t>TOTAL</a:t>
                      </a:r>
                    </a:p>
                  </a:txBody>
                  <a:tcPr marL="9526" marR="9526" marT="9524" marB="0" anchor="ctr"/>
                </a:tc>
                <a:tc>
                  <a:txBody>
                    <a:bodyPr/>
                    <a:lstStyle/>
                    <a:p>
                      <a:pPr marL="0" marR="0" lvl="0" indent="0" algn="r" defTabSz="914400">
                        <a:lnSpc>
                          <a:spcPct val="100000"/>
                        </a:lnSpc>
                        <a:spcBef>
                          <a:spcPts val="0"/>
                        </a:spcBef>
                        <a:spcAft>
                          <a:spcPts val="0"/>
                        </a:spcAft>
                        <a:buNone/>
                        <a:tabLst/>
                        <a:defRPr/>
                      </a:pPr>
                      <a:r>
                        <a:rPr lang="pt-BR" sz="1800" b="1" i="0" u="none" strike="noStrike" kern="1200" dirty="0">
                          <a:solidFill>
                            <a:srgbClr val="000000"/>
                          </a:solidFill>
                          <a:latin typeface="Times New Roman"/>
                          <a:ea typeface="+mn-ea"/>
                          <a:cs typeface="+mn-cs"/>
                        </a:rPr>
                        <a:t>2.133.859,27</a:t>
                      </a:r>
                    </a:p>
                  </a:txBody>
                  <a:tcPr marL="9526" marR="9526" marT="9524"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t-BR" b="1" dirty="0"/>
                        <a:t>483.718,52</a:t>
                      </a:r>
                    </a:p>
                  </a:txBody>
                  <a:tcPr marL="9526" marR="9526" marT="9524" marB="0" anchor="ctr"/>
                </a:tc>
                <a:extLst>
                  <a:ext uri="{0D108BD9-81ED-4DB2-BD59-A6C34878D82A}">
                    <a16:rowId xmlns="" xmlns:a16="http://schemas.microsoft.com/office/drawing/2014/main" val="1001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a:extLst>
              <a:ext uri="{FF2B5EF4-FFF2-40B4-BE49-F238E27FC236}">
                <a16:creationId xmlns="" xmlns:a16="http://schemas.microsoft.com/office/drawing/2014/main" id="{805A522E-B159-4AED-9BCE-65A55F99FDCC}"/>
              </a:ext>
            </a:extLst>
          </p:cNvPr>
          <p:cNvSpPr>
            <a:spLocks noGrp="1"/>
          </p:cNvSpPr>
          <p:nvPr>
            <p:ph type="title"/>
          </p:nvPr>
        </p:nvSpPr>
        <p:spPr>
          <a:xfrm>
            <a:off x="457200" y="274638"/>
            <a:ext cx="8229600" cy="939800"/>
          </a:xfrm>
        </p:spPr>
        <p:txBody>
          <a:bodyPr/>
          <a:lstStyle/>
          <a:p>
            <a:pPr eaLnBrk="1" hangingPunct="1"/>
            <a:r>
              <a:rPr lang="pt-BR" altLang="pt-BR" sz="3900" b="1"/>
              <a:t>Composição da Taxa de Administração</a:t>
            </a:r>
          </a:p>
        </p:txBody>
      </p:sp>
      <p:graphicFrame>
        <p:nvGraphicFramePr>
          <p:cNvPr id="8" name="Espaço Reservado para Conteúdo 7">
            <a:extLst>
              <a:ext uri="{FF2B5EF4-FFF2-40B4-BE49-F238E27FC236}">
                <a16:creationId xmlns="" xmlns:a16="http://schemas.microsoft.com/office/drawing/2014/main" id="{13F12C4B-992C-4A16-A7E9-F75D6436968C}"/>
              </a:ext>
            </a:extLst>
          </p:cNvPr>
          <p:cNvGraphicFramePr>
            <a:graphicFrameLocks noGrp="1"/>
          </p:cNvGraphicFramePr>
          <p:nvPr>
            <p:ph idx="1"/>
            <p:extLst>
              <p:ext uri="{D42A27DB-BD31-4B8C-83A1-F6EECF244321}">
                <p14:modId xmlns:p14="http://schemas.microsoft.com/office/powerpoint/2010/main" val="776158558"/>
              </p:ext>
            </p:extLst>
          </p:nvPr>
        </p:nvGraphicFramePr>
        <p:xfrm>
          <a:off x="395288" y="1125538"/>
          <a:ext cx="8353426" cy="4464052"/>
        </p:xfrm>
        <a:graphic>
          <a:graphicData uri="http://schemas.openxmlformats.org/drawingml/2006/table">
            <a:tbl>
              <a:tblPr firstRow="1" bandRow="1">
                <a:tableStyleId>{5C22544A-7EE6-4342-B048-85BDC9FD1C3A}</a:tableStyleId>
              </a:tblPr>
              <a:tblGrid>
                <a:gridCol w="4085914">
                  <a:extLst>
                    <a:ext uri="{9D8B030D-6E8A-4147-A177-3AD203B41FA5}">
                      <a16:colId xmlns="" xmlns:a16="http://schemas.microsoft.com/office/drawing/2014/main" val="20000"/>
                    </a:ext>
                  </a:extLst>
                </a:gridCol>
                <a:gridCol w="2133756">
                  <a:extLst>
                    <a:ext uri="{9D8B030D-6E8A-4147-A177-3AD203B41FA5}">
                      <a16:colId xmlns="" xmlns:a16="http://schemas.microsoft.com/office/drawing/2014/main" val="20001"/>
                    </a:ext>
                  </a:extLst>
                </a:gridCol>
                <a:gridCol w="2133756">
                  <a:extLst>
                    <a:ext uri="{9D8B030D-6E8A-4147-A177-3AD203B41FA5}">
                      <a16:colId xmlns="" xmlns:a16="http://schemas.microsoft.com/office/drawing/2014/main" val="20002"/>
                    </a:ext>
                  </a:extLst>
                </a:gridCol>
              </a:tblGrid>
              <a:tr h="858385">
                <a:tc>
                  <a:txBody>
                    <a:bodyPr/>
                    <a:lstStyle/>
                    <a:p>
                      <a:pPr algn="ctr">
                        <a:lnSpc>
                          <a:spcPct val="150000"/>
                        </a:lnSpc>
                        <a:spcBef>
                          <a:spcPts val="600"/>
                        </a:spcBef>
                        <a:spcAft>
                          <a:spcPts val="0"/>
                        </a:spcAft>
                      </a:pPr>
                      <a:r>
                        <a:rPr lang="pt-BR" sz="2000" b="1" dirty="0">
                          <a:latin typeface="Times New Roman"/>
                          <a:ea typeface="Times New Roman"/>
                        </a:rPr>
                        <a:t>Descrição</a:t>
                      </a:r>
                    </a:p>
                  </a:txBody>
                  <a:tcPr marL="66971" marR="66971"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000" b="1" dirty="0">
                          <a:latin typeface="Times New Roman"/>
                          <a:ea typeface="Times New Roman"/>
                        </a:rPr>
                        <a:t>2020</a:t>
                      </a:r>
                    </a:p>
                  </a:txBody>
                  <a:tcPr marL="66971" marR="66971"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000" b="1" dirty="0" smtClean="0">
                          <a:latin typeface="Times New Roman"/>
                          <a:ea typeface="Times New Roman"/>
                        </a:rPr>
                        <a:t>MARÇO/2021</a:t>
                      </a:r>
                      <a:endParaRPr lang="pt-BR" sz="2000" b="1" dirty="0">
                        <a:latin typeface="Times New Roman"/>
                        <a:ea typeface="Times New Roman"/>
                      </a:endParaRPr>
                    </a:p>
                  </a:txBody>
                  <a:tcPr marL="66971" marR="66971" marT="0" marB="0" anchor="ctr"/>
                </a:tc>
                <a:extLst>
                  <a:ext uri="{0D108BD9-81ED-4DB2-BD59-A6C34878D82A}">
                    <a16:rowId xmlns="" xmlns:a16="http://schemas.microsoft.com/office/drawing/2014/main" val="10000"/>
                  </a:ext>
                </a:extLst>
              </a:tr>
              <a:tr h="564536">
                <a:tc>
                  <a:txBody>
                    <a:bodyPr/>
                    <a:lstStyle/>
                    <a:p>
                      <a:pPr algn="l">
                        <a:lnSpc>
                          <a:spcPct val="150000"/>
                        </a:lnSpc>
                        <a:spcBef>
                          <a:spcPts val="600"/>
                        </a:spcBef>
                        <a:spcAft>
                          <a:spcPts val="0"/>
                        </a:spcAft>
                      </a:pPr>
                      <a:r>
                        <a:rPr lang="pt-BR" sz="1800" b="1" dirty="0">
                          <a:latin typeface="Times New Roman"/>
                          <a:ea typeface="Times New Roman"/>
                        </a:rPr>
                        <a:t>Base de Cálculo</a:t>
                      </a:r>
                      <a:r>
                        <a:rPr lang="pt-BR" sz="1800" b="1" baseline="30000" dirty="0">
                          <a:latin typeface="Times New Roman"/>
                          <a:ea typeface="Times New Roman"/>
                        </a:rPr>
                        <a:t>1</a:t>
                      </a:r>
                      <a:endParaRPr lang="pt-BR" sz="1800" b="1" dirty="0">
                        <a:latin typeface="Times New Roman"/>
                        <a:ea typeface="Times New Roman"/>
                      </a:endParaRPr>
                    </a:p>
                  </a:txBody>
                  <a:tcPr marL="66971" marR="66971" marT="0" marB="0" anchor="ctr"/>
                </a:tc>
                <a:tc>
                  <a:txBody>
                    <a:bodyPr/>
                    <a:lstStyle/>
                    <a:p>
                      <a:pPr indent="-226695" algn="r">
                        <a:spcAft>
                          <a:spcPts val="0"/>
                        </a:spcAft>
                      </a:pPr>
                      <a:r>
                        <a:rPr lang="pt-BR" sz="1800" b="1" dirty="0" smtClean="0">
                          <a:latin typeface="Times New Roman"/>
                          <a:ea typeface="Times New Roman"/>
                        </a:rPr>
                        <a:t>300.594.263,02</a:t>
                      </a:r>
                      <a:endParaRPr lang="pt-BR" sz="1800" b="1" dirty="0">
                        <a:latin typeface="Times New Roman"/>
                        <a:ea typeface="Times New Roman"/>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323.462.331,02</a:t>
                      </a: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1"/>
                  </a:ext>
                </a:extLst>
              </a:tr>
              <a:tr h="564536">
                <a:tc>
                  <a:txBody>
                    <a:bodyPr/>
                    <a:lstStyle/>
                    <a:p>
                      <a:pPr algn="l">
                        <a:lnSpc>
                          <a:spcPct val="150000"/>
                        </a:lnSpc>
                        <a:spcBef>
                          <a:spcPts val="600"/>
                        </a:spcBef>
                        <a:spcAft>
                          <a:spcPts val="0"/>
                        </a:spcAft>
                      </a:pPr>
                      <a:r>
                        <a:rPr lang="pt-BR" sz="1800" b="1" dirty="0">
                          <a:latin typeface="Times New Roman"/>
                          <a:ea typeface="Times New Roman"/>
                        </a:rPr>
                        <a:t>Valor Taxa Administração</a:t>
                      </a:r>
                    </a:p>
                  </a:txBody>
                  <a:tcPr marL="66971" marR="66971" marT="0" marB="0" anchor="ctr"/>
                </a:tc>
                <a:tc>
                  <a:txBody>
                    <a:bodyPr/>
                    <a:lstStyle/>
                    <a:p>
                      <a:pPr marL="0" indent="-226695" algn="r" defTabSz="914400" rtl="0" eaLnBrk="1" latinLnBrk="0" hangingPunct="1">
                        <a:lnSpc>
                          <a:spcPct val="150000"/>
                        </a:lnSpc>
                        <a:spcBef>
                          <a:spcPts val="600"/>
                        </a:spcBef>
                        <a:spcAft>
                          <a:spcPts val="0"/>
                        </a:spcAft>
                      </a:pPr>
                      <a:r>
                        <a:rPr lang="pt-BR" sz="1800" b="1" kern="1200" dirty="0" smtClean="0">
                          <a:solidFill>
                            <a:schemeClr val="dk1"/>
                          </a:solidFill>
                          <a:latin typeface="Times New Roman"/>
                          <a:ea typeface="Times New Roman"/>
                          <a:cs typeface="+mn-cs"/>
                        </a:rPr>
                        <a:t>6.011.885,26</a:t>
                      </a:r>
                      <a:endParaRPr lang="pt-BR" sz="1800" b="1" kern="1200" dirty="0">
                        <a:solidFill>
                          <a:schemeClr val="dk1"/>
                        </a:solidFill>
                        <a:latin typeface="Times New Roman"/>
                        <a:ea typeface="Times New Roman"/>
                        <a:cs typeface="+mn-cs"/>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6.469.246,62</a:t>
                      </a: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2"/>
                  </a:ext>
                </a:extLst>
              </a:tr>
              <a:tr h="782987">
                <a:tc>
                  <a:txBody>
                    <a:bodyPr/>
                    <a:lstStyle/>
                    <a:p>
                      <a:pPr algn="l">
                        <a:lnSpc>
                          <a:spcPct val="150000"/>
                        </a:lnSpc>
                        <a:spcBef>
                          <a:spcPts val="600"/>
                        </a:spcBef>
                        <a:spcAft>
                          <a:spcPts val="0"/>
                        </a:spcAft>
                      </a:pPr>
                      <a:r>
                        <a:rPr lang="pt-BR" sz="1800" b="1" dirty="0">
                          <a:latin typeface="Times New Roman"/>
                          <a:ea typeface="Times New Roman"/>
                        </a:rPr>
                        <a:t>Despesas Administrativas</a:t>
                      </a:r>
                      <a:r>
                        <a:rPr lang="pt-BR" sz="1800" b="1" baseline="30000" dirty="0">
                          <a:latin typeface="Times New Roman"/>
                          <a:ea typeface="Times New Roman"/>
                        </a:rPr>
                        <a:t>2</a:t>
                      </a:r>
                    </a:p>
                  </a:txBody>
                  <a:tcPr marL="66971" marR="66971"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Times New Roman"/>
                          <a:ea typeface="Times New Roman"/>
                          <a:cs typeface="+mn-cs"/>
                        </a:rPr>
                        <a:t>2.133.859,27</a:t>
                      </a: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483.718,52</a:t>
                      </a: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3"/>
                  </a:ext>
                </a:extLst>
              </a:tr>
              <a:tr h="564536">
                <a:tc>
                  <a:txBody>
                    <a:bodyPr/>
                    <a:lstStyle/>
                    <a:p>
                      <a:pPr algn="l">
                        <a:lnSpc>
                          <a:spcPct val="150000"/>
                        </a:lnSpc>
                        <a:spcBef>
                          <a:spcPts val="600"/>
                        </a:spcBef>
                        <a:spcAft>
                          <a:spcPts val="0"/>
                        </a:spcAft>
                      </a:pPr>
                      <a:r>
                        <a:rPr lang="pt-BR" sz="1800" b="1" dirty="0">
                          <a:latin typeface="Times New Roman"/>
                          <a:ea typeface="Times New Roman"/>
                        </a:rPr>
                        <a:t>% Efetivamente utilizado</a:t>
                      </a:r>
                      <a:r>
                        <a:rPr lang="pt-BR" sz="1800" b="1" baseline="30000" dirty="0">
                          <a:latin typeface="Times New Roman"/>
                          <a:ea typeface="Times New Roman"/>
                        </a:rPr>
                        <a:t>2</a:t>
                      </a:r>
                      <a:endParaRPr lang="pt-BR" sz="1800" b="1" dirty="0">
                        <a:latin typeface="Times New Roman"/>
                        <a:ea typeface="Times New Roman"/>
                      </a:endParaRPr>
                    </a:p>
                  </a:txBody>
                  <a:tcPr marL="66971" marR="66971" marT="0" marB="0" anchor="ctr"/>
                </a:tc>
                <a:tc>
                  <a:txBody>
                    <a:bodyPr/>
                    <a:lstStyle/>
                    <a:p>
                      <a:pPr marL="0" indent="-226695" algn="r" defTabSz="914400" rtl="0" eaLnBrk="1" latinLnBrk="0" hangingPunct="1">
                        <a:spcAft>
                          <a:spcPts val="0"/>
                        </a:spcAft>
                      </a:pPr>
                      <a:r>
                        <a:rPr lang="pt-BR" sz="1800" b="1" kern="1200" dirty="0" smtClean="0">
                          <a:solidFill>
                            <a:schemeClr val="dk1"/>
                          </a:solidFill>
                          <a:latin typeface="Times New Roman"/>
                          <a:ea typeface="Times New Roman"/>
                          <a:cs typeface="+mn-cs"/>
                        </a:rPr>
                        <a:t>0,71%</a:t>
                      </a:r>
                      <a:endParaRPr lang="pt-BR" sz="1800" b="1" kern="1200" dirty="0">
                        <a:solidFill>
                          <a:schemeClr val="dk1"/>
                        </a:solidFill>
                        <a:latin typeface="Times New Roman"/>
                        <a:ea typeface="Times New Roman"/>
                        <a:cs typeface="+mn-cs"/>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0,15%</a:t>
                      </a: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4"/>
                  </a:ext>
                </a:extLst>
              </a:tr>
              <a:tr h="564536">
                <a:tc>
                  <a:txBody>
                    <a:bodyPr/>
                    <a:lstStyle/>
                    <a:p>
                      <a:pPr algn="l">
                        <a:lnSpc>
                          <a:spcPct val="150000"/>
                        </a:lnSpc>
                        <a:spcBef>
                          <a:spcPts val="600"/>
                        </a:spcBef>
                        <a:spcAft>
                          <a:spcPts val="0"/>
                        </a:spcAft>
                      </a:pPr>
                      <a:r>
                        <a:rPr lang="pt-BR" sz="1800" b="1" dirty="0">
                          <a:latin typeface="Times New Roman"/>
                          <a:ea typeface="Times New Roman"/>
                        </a:rPr>
                        <a:t>Saldo em </a:t>
                      </a:r>
                      <a:r>
                        <a:rPr lang="pt-BR" sz="1800" b="1" dirty="0" smtClean="0">
                          <a:latin typeface="Times New Roman"/>
                          <a:ea typeface="Times New Roman"/>
                        </a:rPr>
                        <a:t>R$</a:t>
                      </a:r>
                      <a:r>
                        <a:rPr lang="pt-BR" sz="1800" b="1" baseline="30000" dirty="0" smtClean="0">
                          <a:latin typeface="Times New Roman"/>
                          <a:ea typeface="Times New Roman"/>
                        </a:rPr>
                        <a:t>2</a:t>
                      </a:r>
                      <a:endParaRPr lang="pt-BR" sz="1800" b="1" dirty="0">
                        <a:latin typeface="Times New Roman"/>
                        <a:ea typeface="Times New Roman"/>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3.878.025,99</a:t>
                      </a:r>
                      <a:endParaRPr lang="pt-BR" sz="1800" b="1" kern="1200" dirty="0">
                        <a:solidFill>
                          <a:schemeClr val="dk1"/>
                        </a:solidFill>
                        <a:latin typeface="Times New Roman"/>
                        <a:ea typeface="Times New Roman"/>
                        <a:cs typeface="+mn-cs"/>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5.985.528,10</a:t>
                      </a: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5"/>
                  </a:ext>
                </a:extLst>
              </a:tr>
              <a:tr h="564536">
                <a:tc>
                  <a:txBody>
                    <a:bodyPr/>
                    <a:lstStyle/>
                    <a:p>
                      <a:pPr algn="l">
                        <a:lnSpc>
                          <a:spcPct val="150000"/>
                        </a:lnSpc>
                        <a:spcBef>
                          <a:spcPts val="600"/>
                        </a:spcBef>
                        <a:spcAft>
                          <a:spcPts val="0"/>
                        </a:spcAft>
                      </a:pPr>
                      <a:r>
                        <a:rPr lang="pt-BR" sz="2000" b="1" dirty="0">
                          <a:latin typeface="Times New Roman"/>
                          <a:ea typeface="Times New Roman"/>
                        </a:rPr>
                        <a:t>Saldo </a:t>
                      </a:r>
                      <a:r>
                        <a:rPr lang="pt-BR" sz="2000" b="1" dirty="0" smtClean="0">
                          <a:latin typeface="Times New Roman"/>
                          <a:ea typeface="Times New Roman"/>
                        </a:rPr>
                        <a:t>Acumulado</a:t>
                      </a:r>
                      <a:r>
                        <a:rPr lang="pt-BR" sz="2000" b="1" baseline="30000" dirty="0" smtClean="0">
                          <a:latin typeface="Times New Roman"/>
                          <a:ea typeface="Times New Roman"/>
                        </a:rPr>
                        <a:t>3</a:t>
                      </a:r>
                      <a:endParaRPr lang="pt-BR" sz="2000" b="1" dirty="0">
                        <a:latin typeface="Times New Roman"/>
                        <a:ea typeface="Times New Roman"/>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r>
                        <a:rPr lang="pt-BR" sz="1800" b="1" kern="1200" dirty="0" smtClean="0">
                          <a:solidFill>
                            <a:schemeClr val="dk1"/>
                          </a:solidFill>
                          <a:latin typeface="Times New Roman"/>
                          <a:ea typeface="Times New Roman"/>
                          <a:cs typeface="+mn-cs"/>
                        </a:rPr>
                        <a:t>21.000.937,93</a:t>
                      </a:r>
                      <a:endParaRPr lang="pt-BR" sz="1800" b="1" kern="1200" dirty="0">
                        <a:solidFill>
                          <a:schemeClr val="dk1"/>
                        </a:solidFill>
                        <a:latin typeface="Times New Roman"/>
                        <a:ea typeface="Times New Roman"/>
                        <a:cs typeface="+mn-cs"/>
                      </a:endParaRPr>
                    </a:p>
                  </a:txBody>
                  <a:tcPr marL="66971" marR="66971" marT="0" marB="0" anchor="ctr"/>
                </a:tc>
                <a:tc>
                  <a:txBody>
                    <a:bodyPr/>
                    <a:lstStyle/>
                    <a:p>
                      <a:pPr marL="0" marR="0" indent="-226695" algn="r" defTabSz="914400" rtl="0" eaLnBrk="1" fontAlgn="auto" latinLnBrk="0" hangingPunct="1">
                        <a:lnSpc>
                          <a:spcPct val="100000"/>
                        </a:lnSpc>
                        <a:spcBef>
                          <a:spcPts val="0"/>
                        </a:spcBef>
                        <a:spcAft>
                          <a:spcPts val="0"/>
                        </a:spcAft>
                        <a:buClrTx/>
                        <a:buSzTx/>
                        <a:buFontTx/>
                        <a:buNone/>
                        <a:tabLst/>
                        <a:defRPr/>
                      </a:pPr>
                      <a:endParaRPr lang="pt-BR" sz="1800" b="1" kern="1200" dirty="0">
                        <a:solidFill>
                          <a:schemeClr val="dk1"/>
                        </a:solidFill>
                        <a:latin typeface="Times New Roman"/>
                        <a:ea typeface="Times New Roman"/>
                        <a:cs typeface="+mn-cs"/>
                      </a:endParaRPr>
                    </a:p>
                  </a:txBody>
                  <a:tcPr marL="66971" marR="66971" marT="0" marB="0" anchor="ctr"/>
                </a:tc>
                <a:extLst>
                  <a:ext uri="{0D108BD9-81ED-4DB2-BD59-A6C34878D82A}">
                    <a16:rowId xmlns="" xmlns:a16="http://schemas.microsoft.com/office/drawing/2014/main" val="10006"/>
                  </a:ext>
                </a:extLst>
              </a:tr>
            </a:tbl>
          </a:graphicData>
        </a:graphic>
      </p:graphicFrame>
      <p:sp>
        <p:nvSpPr>
          <p:cNvPr id="16421" name="CaixaDeTexto 3">
            <a:extLst>
              <a:ext uri="{FF2B5EF4-FFF2-40B4-BE49-F238E27FC236}">
                <a16:creationId xmlns="" xmlns:a16="http://schemas.microsoft.com/office/drawing/2014/main" id="{B748DA75-1336-4151-8BBC-3D6A5A2B721C}"/>
              </a:ext>
            </a:extLst>
          </p:cNvPr>
          <p:cNvSpPr txBox="1">
            <a:spLocks noChangeArrowheads="1"/>
          </p:cNvSpPr>
          <p:nvPr/>
        </p:nvSpPr>
        <p:spPr bwMode="auto">
          <a:xfrm>
            <a:off x="390525" y="5661025"/>
            <a:ext cx="83581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pt-BR" sz="1400" baseline="30000" dirty="0"/>
              <a:t>1</a:t>
            </a:r>
            <a:r>
              <a:rPr lang="pt-BR" altLang="pt-BR" sz="1400" dirty="0"/>
              <a:t> </a:t>
            </a:r>
            <a:r>
              <a:rPr lang="pt-BR" altLang="pt-BR" sz="1400" b="1" dirty="0"/>
              <a:t>A Base de Cálculo da Taxa Administrativa é de 2% (dois pontos percentuais) do valor total das remunerações, proventos e pensões pagos aos segurados e beneficiários do RPPS, relativo ao Exercício Financeiro anterior.</a:t>
            </a:r>
          </a:p>
          <a:p>
            <a:pPr algn="just" eaLnBrk="1" hangingPunct="1">
              <a:spcBef>
                <a:spcPct val="0"/>
              </a:spcBef>
              <a:buFontTx/>
              <a:buNone/>
            </a:pPr>
            <a:r>
              <a:rPr lang="pt-BR" sz="1400" b="1" baseline="30000" dirty="0">
                <a:latin typeface="Times New Roman"/>
                <a:ea typeface="Times New Roman"/>
              </a:rPr>
              <a:t>2 </a:t>
            </a:r>
            <a:r>
              <a:rPr lang="pt-BR" sz="1400" b="1" dirty="0"/>
              <a:t>Acumulado até </a:t>
            </a:r>
            <a:r>
              <a:rPr lang="pt-BR" sz="1400" b="1" dirty="0" smtClean="0"/>
              <a:t>Março/2021</a:t>
            </a:r>
          </a:p>
          <a:p>
            <a:pPr algn="just" eaLnBrk="1" hangingPunct="1">
              <a:spcBef>
                <a:spcPct val="0"/>
              </a:spcBef>
              <a:buFontTx/>
              <a:buNone/>
            </a:pPr>
            <a:r>
              <a:rPr lang="pt-BR" altLang="pt-BR" sz="1400" b="1" baseline="30000" dirty="0" smtClean="0">
                <a:latin typeface="Times New Roman"/>
              </a:rPr>
              <a:t>3</a:t>
            </a:r>
            <a:r>
              <a:rPr lang="pt-BR" altLang="pt-BR" sz="1400" b="1" dirty="0" smtClean="0">
                <a:latin typeface="Times New Roman"/>
              </a:rPr>
              <a:t> </a:t>
            </a:r>
            <a:r>
              <a:rPr lang="pt-BR" altLang="pt-BR" sz="1400" b="1" dirty="0" smtClean="0"/>
              <a:t>O saldo acumulado é apresentado no fechamento do ano.</a:t>
            </a:r>
            <a:endParaRPr lang="pt-BR" altLang="pt-BR"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727CF1-C7CB-4090-8A89-7E862EF5165F}"/>
              </a:ext>
            </a:extLst>
          </p:cNvPr>
          <p:cNvSpPr>
            <a:spLocks noGrp="1"/>
          </p:cNvSpPr>
          <p:nvPr>
            <p:ph type="title"/>
          </p:nvPr>
        </p:nvSpPr>
        <p:spPr/>
        <p:txBody>
          <a:bodyPr rtlCol="0">
            <a:noAutofit/>
          </a:bodyPr>
          <a:lstStyle/>
          <a:p>
            <a:pPr eaLnBrk="1" fontAlgn="auto" hangingPunct="1">
              <a:spcAft>
                <a:spcPts val="0"/>
              </a:spcAft>
              <a:defRPr/>
            </a:pPr>
            <a:r>
              <a:rPr lang="pt-BR" sz="3600" b="1" dirty="0" smtClean="0"/>
              <a:t>Alterações </a:t>
            </a:r>
            <a:r>
              <a:rPr lang="pt-BR" sz="3600" b="1" dirty="0"/>
              <a:t>da Taxa de </a:t>
            </a:r>
            <a:r>
              <a:rPr lang="pt-BR" sz="3600" b="1" dirty="0" smtClean="0"/>
              <a:t>Administração à serem implementadas </a:t>
            </a:r>
            <a:r>
              <a:rPr lang="pt-BR" sz="3600" b="1" dirty="0"/>
              <a:t>até 31/12/21</a:t>
            </a:r>
            <a:endParaRPr lang="pt-BR" sz="3600" b="1" dirty="0"/>
          </a:p>
        </p:txBody>
      </p:sp>
      <p:sp>
        <p:nvSpPr>
          <p:cNvPr id="3" name="Espaço Reservado para Conteúdo 2">
            <a:extLst>
              <a:ext uri="{FF2B5EF4-FFF2-40B4-BE49-F238E27FC236}">
                <a16:creationId xmlns="" xmlns:a16="http://schemas.microsoft.com/office/drawing/2014/main" id="{11B901FD-67D5-4642-8C6C-EA0F97FF2AB0}"/>
              </a:ext>
            </a:extLst>
          </p:cNvPr>
          <p:cNvSpPr>
            <a:spLocks noGrp="1"/>
          </p:cNvSpPr>
          <p:nvPr>
            <p:ph idx="1"/>
          </p:nvPr>
        </p:nvSpPr>
        <p:spPr>
          <a:xfrm>
            <a:off x="457200" y="1546225"/>
            <a:ext cx="8229600" cy="4525963"/>
          </a:xfrm>
        </p:spPr>
        <p:txBody>
          <a:bodyPr rtlCol="0">
            <a:noAutofit/>
          </a:bodyPr>
          <a:lstStyle/>
          <a:p>
            <a:pPr marL="0" algn="just" eaLnBrk="1" fontAlgn="auto" hangingPunct="1">
              <a:spcAft>
                <a:spcPts val="0"/>
              </a:spcAft>
              <a:buNone/>
              <a:defRPr/>
            </a:pPr>
            <a:r>
              <a:rPr lang="pt-BR" sz="2200" dirty="0"/>
              <a:t>A Secretaria Especial de Previdência e Trabalho </a:t>
            </a:r>
            <a:r>
              <a:rPr lang="pt-BR" sz="2200" dirty="0" smtClean="0"/>
              <a:t>através da </a:t>
            </a:r>
            <a:r>
              <a:rPr lang="pt-BR" sz="2200" dirty="0">
                <a:hlinkClick r:id="rId2"/>
              </a:rPr>
              <a:t>Portaria nº </a:t>
            </a:r>
            <a:r>
              <a:rPr lang="pt-BR" sz="2200" dirty="0" smtClean="0">
                <a:hlinkClick r:id="rId2"/>
              </a:rPr>
              <a:t>19.451</a:t>
            </a:r>
            <a:r>
              <a:rPr lang="pt-BR" sz="2200" dirty="0" smtClean="0"/>
              <a:t> de 18/08/2020, que alterou </a:t>
            </a:r>
            <a:r>
              <a:rPr lang="pt-BR" sz="2200" dirty="0"/>
              <a:t>os parâmetros para cálculo da taxa de administração dos Regimes Próprios de Previdência Social (RPPS</a:t>
            </a:r>
            <a:r>
              <a:rPr lang="pt-BR" sz="2200" dirty="0" smtClean="0"/>
              <a:t>)</a:t>
            </a:r>
            <a:r>
              <a:rPr lang="pt-BR" sz="2200" b="1" dirty="0" smtClean="0"/>
              <a:t>:</a:t>
            </a:r>
          </a:p>
          <a:p>
            <a:pPr marL="0" algn="just" eaLnBrk="1" fontAlgn="auto" hangingPunct="1">
              <a:spcAft>
                <a:spcPts val="0"/>
              </a:spcAft>
              <a:buNone/>
              <a:defRPr/>
            </a:pPr>
            <a:r>
              <a:rPr lang="pt-BR" sz="2200" dirty="0">
                <a:ea typeface="Calibri"/>
                <a:cs typeface="Times New Roman"/>
              </a:rPr>
              <a:t>Até 31/12/2021 a Taxa de Administração deverá:</a:t>
            </a:r>
            <a:endParaRPr lang="pt-BR" sz="2200" b="1" dirty="0" smtClean="0"/>
          </a:p>
          <a:p>
            <a:pPr marL="0" algn="just" eaLnBrk="1" fontAlgn="auto" hangingPunct="1">
              <a:spcAft>
                <a:spcPts val="0"/>
              </a:spcAft>
              <a:buNone/>
              <a:defRPr/>
            </a:pPr>
            <a:endParaRPr lang="pt-BR" sz="2200" b="1" dirty="0"/>
          </a:p>
        </p:txBody>
      </p:sp>
      <p:graphicFrame>
        <p:nvGraphicFramePr>
          <p:cNvPr id="6" name="Tabela 5"/>
          <p:cNvGraphicFramePr>
            <a:graphicFrameLocks noGrp="1"/>
          </p:cNvGraphicFramePr>
          <p:nvPr>
            <p:extLst>
              <p:ext uri="{D42A27DB-BD31-4B8C-83A1-F6EECF244321}">
                <p14:modId xmlns:p14="http://schemas.microsoft.com/office/powerpoint/2010/main" val="308863087"/>
              </p:ext>
            </p:extLst>
          </p:nvPr>
        </p:nvGraphicFramePr>
        <p:xfrm>
          <a:off x="539552" y="3068961"/>
          <a:ext cx="8208912" cy="3312367"/>
        </p:xfrm>
        <a:graphic>
          <a:graphicData uri="http://schemas.openxmlformats.org/drawingml/2006/table">
            <a:tbl>
              <a:tblPr firstRow="1" firstCol="1" bandRow="1"/>
              <a:tblGrid>
                <a:gridCol w="6423500"/>
                <a:gridCol w="1785412"/>
              </a:tblGrid>
              <a:tr h="254507">
                <a:tc>
                  <a:txBody>
                    <a:bodyPr/>
                    <a:lstStyle/>
                    <a:p>
                      <a:pPr algn="ctr">
                        <a:lnSpc>
                          <a:spcPct val="115000"/>
                        </a:lnSpc>
                        <a:spcAft>
                          <a:spcPts val="0"/>
                        </a:spcAft>
                      </a:pPr>
                      <a:r>
                        <a:rPr lang="pt-BR" sz="1600" b="1">
                          <a:effectLst/>
                          <a:latin typeface="Calibri"/>
                          <a:ea typeface="Calibri"/>
                          <a:cs typeface="Times New Roman"/>
                        </a:rPr>
                        <a:t>Alterações</a:t>
                      </a:r>
                      <a:endParaRPr lang="pt-BR"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b="1" dirty="0">
                          <a:effectLst/>
                          <a:latin typeface="Calibri"/>
                          <a:ea typeface="Calibri"/>
                          <a:cs typeface="Times New Roman"/>
                        </a:rPr>
                        <a:t>Situação</a:t>
                      </a:r>
                      <a:endParaRPr lang="pt-BR"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014">
                <a:tc>
                  <a:txBody>
                    <a:bodyPr/>
                    <a:lstStyle/>
                    <a:p>
                      <a:pPr algn="just">
                        <a:lnSpc>
                          <a:spcPct val="115000"/>
                        </a:lnSpc>
                        <a:spcAft>
                          <a:spcPts val="0"/>
                        </a:spcAft>
                      </a:pPr>
                      <a:r>
                        <a:rPr lang="pt-BR" sz="1600">
                          <a:effectLst/>
                          <a:latin typeface="Calibri"/>
                          <a:ea typeface="Calibri"/>
                          <a:cs typeface="Times New Roman"/>
                        </a:rPr>
                        <a:t>1. Ser financiada somente por meio de </a:t>
                      </a:r>
                      <a:r>
                        <a:rPr lang="pt-BR" sz="1600" b="1">
                          <a:effectLst/>
                          <a:latin typeface="Calibri"/>
                          <a:ea typeface="Calibri"/>
                          <a:cs typeface="Times New Roman"/>
                        </a:rPr>
                        <a:t>alíquota incluída no plano de custeio</a:t>
                      </a:r>
                      <a:r>
                        <a:rPr lang="pt-BR" sz="1600">
                          <a:effectLst/>
                          <a:latin typeface="Calibri"/>
                          <a:ea typeface="Calibri"/>
                          <a:cs typeface="Times New Roman"/>
                        </a:rPr>
                        <a:t> normal do RPPS, com base em </a:t>
                      </a:r>
                      <a:r>
                        <a:rPr lang="pt-BR" sz="1600" b="1">
                          <a:effectLst/>
                          <a:latin typeface="Calibri"/>
                          <a:ea typeface="Calibri"/>
                          <a:cs typeface="Times New Roman"/>
                        </a:rPr>
                        <a:t>Avaliação Atuarial</a:t>
                      </a:r>
                      <a:r>
                        <a:rPr lang="pt-BR" sz="160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b="1" dirty="0">
                          <a:effectLst/>
                          <a:latin typeface="Calibri"/>
                          <a:ea typeface="Calibri"/>
                          <a:cs typeface="Times New Roman"/>
                        </a:rPr>
                        <a:t>OK</a:t>
                      </a:r>
                      <a:endParaRPr lang="pt-BR"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521">
                <a:tc>
                  <a:txBody>
                    <a:bodyPr/>
                    <a:lstStyle/>
                    <a:p>
                      <a:pPr algn="just">
                        <a:lnSpc>
                          <a:spcPct val="115000"/>
                        </a:lnSpc>
                        <a:spcAft>
                          <a:spcPts val="0"/>
                        </a:spcAft>
                      </a:pPr>
                      <a:r>
                        <a:rPr lang="pt-BR" sz="1600">
                          <a:effectLst/>
                          <a:latin typeface="Calibri"/>
                          <a:ea typeface="Calibri"/>
                          <a:cs typeface="Times New Roman"/>
                        </a:rPr>
                        <a:t>2. Ser implementada em </a:t>
                      </a:r>
                      <a:r>
                        <a:rPr lang="pt-BR" sz="1600" b="1">
                          <a:effectLst/>
                          <a:latin typeface="Calibri"/>
                          <a:ea typeface="Calibri"/>
                          <a:cs typeface="Times New Roman"/>
                        </a:rPr>
                        <a:t>Lei</a:t>
                      </a:r>
                      <a:r>
                        <a:rPr lang="pt-BR" sz="1600">
                          <a:effectLst/>
                          <a:latin typeface="Calibri"/>
                          <a:ea typeface="Calibri"/>
                          <a:cs typeface="Times New Roman"/>
                        </a:rPr>
                        <a:t> do Ente, as alíquotas dos segurados e patronal, contendo os custos de aposentadoria e pensão, juntamente com a taxa de administração;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b="1" dirty="0">
                          <a:effectLst/>
                          <a:latin typeface="Calibri"/>
                          <a:ea typeface="Calibri"/>
                          <a:cs typeface="Times New Roman"/>
                        </a:rPr>
                        <a:t>OK</a:t>
                      </a:r>
                      <a:endParaRPr lang="pt-BR"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014">
                <a:tc>
                  <a:txBody>
                    <a:bodyPr/>
                    <a:lstStyle/>
                    <a:p>
                      <a:pPr>
                        <a:lnSpc>
                          <a:spcPct val="115000"/>
                        </a:lnSpc>
                        <a:spcAft>
                          <a:spcPts val="0"/>
                        </a:spcAft>
                      </a:pPr>
                      <a:r>
                        <a:rPr lang="pt-BR" sz="1600">
                          <a:effectLst/>
                          <a:latin typeface="Calibri"/>
                          <a:ea typeface="Calibri"/>
                          <a:cs typeface="Times New Roman"/>
                        </a:rPr>
                        <a:t>3. Ser destinada à Reserva Administrativa após a arrecadação e repasse das alíquotas de contribuição;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b="1" dirty="0">
                          <a:effectLst/>
                          <a:latin typeface="Calibri"/>
                          <a:ea typeface="Calibri"/>
                          <a:cs typeface="Times New Roman"/>
                        </a:rPr>
                        <a:t>Em ajuste</a:t>
                      </a:r>
                      <a:endParaRPr lang="pt-BR"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079">
                <a:tc>
                  <a:txBody>
                    <a:bodyPr/>
                    <a:lstStyle/>
                    <a:p>
                      <a:pPr algn="just">
                        <a:lnSpc>
                          <a:spcPct val="100000"/>
                        </a:lnSpc>
                        <a:spcAft>
                          <a:spcPts val="0"/>
                        </a:spcAft>
                      </a:pPr>
                      <a:r>
                        <a:rPr lang="pt-BR" sz="1600" dirty="0">
                          <a:effectLst/>
                          <a:latin typeface="Calibri"/>
                          <a:ea typeface="Calibri"/>
                          <a:cs typeface="Times New Roman"/>
                        </a:rPr>
                        <a:t>4. </a:t>
                      </a:r>
                      <a:r>
                        <a:rPr lang="pt-BR" sz="1600" b="1" dirty="0">
                          <a:effectLst/>
                          <a:latin typeface="Calibri"/>
                          <a:ea typeface="Calibri"/>
                          <a:cs typeface="Times New Roman"/>
                        </a:rPr>
                        <a:t>Alteração dos percentuais</a:t>
                      </a:r>
                      <a:r>
                        <a:rPr lang="pt-BR" sz="1600" dirty="0">
                          <a:effectLst/>
                          <a:latin typeface="Calibri"/>
                          <a:ea typeface="Calibri"/>
                          <a:cs typeface="Times New Roman"/>
                        </a:rPr>
                        <a:t> máximos de acordo com a </a:t>
                      </a:r>
                      <a:r>
                        <a:rPr lang="pt-BR" sz="1600" b="1" dirty="0">
                          <a:effectLst/>
                          <a:latin typeface="Calibri"/>
                          <a:ea typeface="Calibri"/>
                          <a:cs typeface="Times New Roman"/>
                        </a:rPr>
                        <a:t>classificação do RPPS </a:t>
                      </a:r>
                      <a:r>
                        <a:rPr lang="pt-BR" sz="1600" dirty="0">
                          <a:effectLst/>
                          <a:latin typeface="Calibri"/>
                          <a:ea typeface="Calibri"/>
                          <a:cs typeface="Times New Roman"/>
                        </a:rPr>
                        <a:t>no </a:t>
                      </a:r>
                      <a:r>
                        <a:rPr lang="pt-BR" sz="1600" b="1" dirty="0">
                          <a:effectLst/>
                          <a:latin typeface="Calibri"/>
                          <a:ea typeface="Calibri"/>
                          <a:cs typeface="Times New Roman"/>
                        </a:rPr>
                        <a:t>ISP-RPPS</a:t>
                      </a:r>
                      <a:r>
                        <a:rPr lang="pt-BR" sz="1600" dirty="0">
                          <a:effectLst/>
                          <a:latin typeface="Calibri"/>
                          <a:ea typeface="Calibri"/>
                          <a:cs typeface="Times New Roman"/>
                        </a:rPr>
                        <a:t> – Indicador de Situação Previdenciária, com base na remuneração de contribuição dos servidores ativos do ano anterior, a saber:</a:t>
                      </a:r>
                    </a:p>
                    <a:p>
                      <a:pPr marL="742950" lvl="1" indent="-285750">
                        <a:lnSpc>
                          <a:spcPct val="100000"/>
                        </a:lnSpc>
                        <a:spcAft>
                          <a:spcPts val="0"/>
                        </a:spcAft>
                        <a:buFont typeface="Wingdings"/>
                        <a:buChar char=""/>
                        <a:tabLst>
                          <a:tab pos="914400" algn="l"/>
                        </a:tabLst>
                      </a:pPr>
                      <a:r>
                        <a:rPr lang="pt-BR" sz="1600" dirty="0">
                          <a:effectLst/>
                          <a:latin typeface="Calibri"/>
                          <a:ea typeface="Calibri"/>
                          <a:cs typeface="Times New Roman"/>
                        </a:rPr>
                        <a:t>  Até 2,4% para os RPPS dos Municípios do grupo Grande Porte;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600" b="1" dirty="0">
                          <a:effectLst/>
                          <a:latin typeface="Calibri"/>
                          <a:ea typeface="Calibri"/>
                          <a:cs typeface="Times New Roman"/>
                        </a:rPr>
                        <a:t>Depende de Lei</a:t>
                      </a:r>
                      <a:endParaRPr lang="pt-BR"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2173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727CF1-C7CB-4090-8A89-7E862EF5165F}"/>
              </a:ext>
            </a:extLst>
          </p:cNvPr>
          <p:cNvSpPr>
            <a:spLocks noGrp="1"/>
          </p:cNvSpPr>
          <p:nvPr>
            <p:ph type="title"/>
          </p:nvPr>
        </p:nvSpPr>
        <p:spPr/>
        <p:txBody>
          <a:bodyPr rtlCol="0">
            <a:noAutofit/>
          </a:bodyPr>
          <a:lstStyle/>
          <a:p>
            <a:pPr eaLnBrk="1" fontAlgn="auto" hangingPunct="1">
              <a:spcAft>
                <a:spcPts val="0"/>
              </a:spcAft>
              <a:defRPr/>
            </a:pPr>
            <a:r>
              <a:rPr lang="pt-BR" sz="3600" b="1" dirty="0" smtClean="0"/>
              <a:t>Alterações </a:t>
            </a:r>
            <a:r>
              <a:rPr lang="pt-BR" sz="3600" b="1" dirty="0"/>
              <a:t>da Taxa de </a:t>
            </a:r>
            <a:r>
              <a:rPr lang="pt-BR" sz="3600" b="1" dirty="0" smtClean="0"/>
              <a:t>Administração à serem implementadas até 31/12/21</a:t>
            </a:r>
            <a:endParaRPr lang="pt-BR" sz="3600" b="1"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744335531"/>
              </p:ext>
            </p:extLst>
          </p:nvPr>
        </p:nvGraphicFramePr>
        <p:xfrm>
          <a:off x="539552" y="1412775"/>
          <a:ext cx="8064896" cy="5040560"/>
        </p:xfrm>
        <a:graphic>
          <a:graphicData uri="http://schemas.openxmlformats.org/drawingml/2006/table">
            <a:tbl>
              <a:tblPr firstRow="1" firstCol="1" bandRow="1"/>
              <a:tblGrid>
                <a:gridCol w="6310806"/>
                <a:gridCol w="1754090"/>
              </a:tblGrid>
              <a:tr h="255232">
                <a:tc>
                  <a:txBody>
                    <a:bodyPr/>
                    <a:lstStyle/>
                    <a:p>
                      <a:pPr algn="ctr">
                        <a:lnSpc>
                          <a:spcPct val="115000"/>
                        </a:lnSpc>
                        <a:spcAft>
                          <a:spcPts val="0"/>
                        </a:spcAft>
                      </a:pPr>
                      <a:r>
                        <a:rPr lang="pt-BR" sz="1400" b="1" dirty="0">
                          <a:effectLst/>
                          <a:latin typeface="Calibri"/>
                          <a:ea typeface="Calibri"/>
                          <a:cs typeface="Times New Roman"/>
                        </a:rPr>
                        <a:t>Alterações</a:t>
                      </a:r>
                      <a:endParaRPr lang="pt-BR"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Situação</a:t>
                      </a:r>
                      <a:endParaRPr lang="pt-BR"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393">
                <a:tc>
                  <a:txBody>
                    <a:bodyPr/>
                    <a:lstStyle/>
                    <a:p>
                      <a:pPr algn="just">
                        <a:lnSpc>
                          <a:spcPct val="115000"/>
                        </a:lnSpc>
                        <a:spcAft>
                          <a:spcPts val="0"/>
                        </a:spcAft>
                      </a:pPr>
                      <a:r>
                        <a:rPr lang="pt-BR" sz="1400" dirty="0">
                          <a:effectLst/>
                          <a:latin typeface="Calibri"/>
                          <a:ea typeface="Calibri"/>
                          <a:cs typeface="Times New Roman"/>
                        </a:rPr>
                        <a:t>5. A Reserva Administrativa se torna </a:t>
                      </a:r>
                      <a:r>
                        <a:rPr lang="pt-BR" sz="1400" b="1" dirty="0">
                          <a:effectLst/>
                          <a:latin typeface="Calibri"/>
                          <a:ea typeface="Calibri"/>
                          <a:cs typeface="Times New Roman"/>
                        </a:rPr>
                        <a:t>obrigatória</a:t>
                      </a:r>
                      <a:r>
                        <a:rPr lang="pt-BR" sz="1400" dirty="0">
                          <a:effectLst/>
                          <a:latin typeface="Calibri"/>
                          <a:ea typeface="Calibri"/>
                          <a:cs typeface="Times New Roman"/>
                        </a:rPr>
                        <a:t>, administrada em </a:t>
                      </a:r>
                      <a:r>
                        <a:rPr lang="pt-BR" sz="1400" b="1" dirty="0">
                          <a:effectLst/>
                          <a:latin typeface="Calibri"/>
                          <a:ea typeface="Calibri"/>
                          <a:cs typeface="Times New Roman"/>
                        </a:rPr>
                        <a:t>contas bancárias e contábeis distintas</a:t>
                      </a:r>
                      <a:r>
                        <a:rPr lang="pt-BR" sz="1400" dirty="0">
                          <a:effectLst/>
                          <a:latin typeface="Calibri"/>
                          <a:ea typeface="Calibri"/>
                          <a:cs typeface="Times New Roman"/>
                        </a:rPr>
                        <a:t> das Provisões Matemáticas para </a:t>
                      </a:r>
                      <a:r>
                        <a:rPr lang="pt-BR" sz="1400" b="1" dirty="0">
                          <a:effectLst/>
                          <a:latin typeface="Calibri"/>
                          <a:ea typeface="Calibri"/>
                          <a:cs typeface="Times New Roman"/>
                        </a:rPr>
                        <a:t>pagamento dos benefícios</a:t>
                      </a:r>
                      <a:r>
                        <a:rPr lang="pt-BR" sz="1400" dirty="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Em ajuste</a:t>
                      </a:r>
                      <a:endParaRPr lang="pt-BR"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393">
                <a:tc>
                  <a:txBody>
                    <a:bodyPr/>
                    <a:lstStyle/>
                    <a:p>
                      <a:pPr algn="just">
                        <a:lnSpc>
                          <a:spcPct val="115000"/>
                        </a:lnSpc>
                        <a:spcAft>
                          <a:spcPts val="0"/>
                        </a:spcAft>
                      </a:pPr>
                      <a:r>
                        <a:rPr lang="pt-BR" sz="1400" dirty="0">
                          <a:effectLst/>
                          <a:latin typeface="Calibri"/>
                          <a:ea typeface="Calibri"/>
                          <a:cs typeface="Times New Roman"/>
                        </a:rPr>
                        <a:t>6. Poderá a sobra da taxa de administração, em parte ou no todo, ser </a:t>
                      </a:r>
                      <a:r>
                        <a:rPr lang="pt-BR" sz="1400" b="1" dirty="0">
                          <a:effectLst/>
                          <a:latin typeface="Calibri"/>
                          <a:ea typeface="Calibri"/>
                          <a:cs typeface="Times New Roman"/>
                        </a:rPr>
                        <a:t>revertida para pagamento de benefícios</a:t>
                      </a:r>
                      <a:r>
                        <a:rPr lang="pt-BR" sz="1400" dirty="0">
                          <a:effectLst/>
                          <a:latin typeface="Calibri"/>
                          <a:ea typeface="Calibri"/>
                          <a:cs typeface="Times New Roman"/>
                        </a:rPr>
                        <a:t>, desde que autorizada por lei e pelo conselho deliberativo;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Depende de Lei</a:t>
                      </a:r>
                      <a:endParaRPr lang="pt-BR"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555">
                <a:tc>
                  <a:txBody>
                    <a:bodyPr/>
                    <a:lstStyle/>
                    <a:p>
                      <a:pPr algn="just">
                        <a:lnSpc>
                          <a:spcPct val="115000"/>
                        </a:lnSpc>
                        <a:spcAft>
                          <a:spcPts val="0"/>
                        </a:spcAft>
                      </a:pPr>
                      <a:r>
                        <a:rPr lang="pt-BR" sz="1400" dirty="0">
                          <a:effectLst/>
                          <a:latin typeface="Calibri"/>
                          <a:ea typeface="Calibri"/>
                          <a:cs typeface="Times New Roman"/>
                        </a:rPr>
                        <a:t>7. </a:t>
                      </a:r>
                      <a:r>
                        <a:rPr lang="pt-BR" sz="1400" b="1" dirty="0">
                          <a:effectLst/>
                          <a:latin typeface="Calibri"/>
                          <a:ea typeface="Calibri"/>
                          <a:cs typeface="Times New Roman"/>
                        </a:rPr>
                        <a:t>Veda a utilização dos bens</a:t>
                      </a:r>
                      <a:r>
                        <a:rPr lang="pt-BR" sz="1400" dirty="0">
                          <a:effectLst/>
                          <a:latin typeface="Calibri"/>
                          <a:ea typeface="Calibri"/>
                          <a:cs typeface="Times New Roman"/>
                        </a:rPr>
                        <a:t>, adquiridos ou construídos para uso próprio do RPPS, </a:t>
                      </a:r>
                      <a:r>
                        <a:rPr lang="pt-BR" sz="1400" b="1" dirty="0">
                          <a:effectLst/>
                          <a:latin typeface="Calibri"/>
                          <a:ea typeface="Calibri"/>
                          <a:cs typeface="Times New Roman"/>
                        </a:rPr>
                        <a:t>por outros órgãos públicos ou particulares</a:t>
                      </a:r>
                      <a:r>
                        <a:rPr lang="pt-BR" sz="1400" dirty="0">
                          <a:effectLst/>
                          <a:latin typeface="Calibri"/>
                          <a:ea typeface="Calibri"/>
                          <a:cs typeface="Times New Roman"/>
                        </a:rPr>
                        <a:t>, mas se gerarem remuneração compatível com a meta atuarial poderão </a:t>
                      </a:r>
                      <a:r>
                        <a:rPr lang="pt-BR" sz="1400" b="1" dirty="0">
                          <a:effectLst/>
                          <a:latin typeface="Calibri"/>
                          <a:ea typeface="Calibri"/>
                          <a:cs typeface="Times New Roman"/>
                        </a:rPr>
                        <a:t>ser alugados </a:t>
                      </a:r>
                      <a:r>
                        <a:rPr lang="pt-BR" sz="1400" dirty="0">
                          <a:effectLst/>
                          <a:latin typeface="Calibri"/>
                          <a:ea typeface="Calibri"/>
                          <a:cs typeface="Times New Roman"/>
                        </a:rPr>
                        <a:t>(por exemplo);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Depende de Regulamentação</a:t>
                      </a:r>
                      <a:endParaRPr lang="pt-BR"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716">
                <a:tc>
                  <a:txBody>
                    <a:bodyPr/>
                    <a:lstStyle/>
                    <a:p>
                      <a:pPr algn="just">
                        <a:lnSpc>
                          <a:spcPct val="115000"/>
                        </a:lnSpc>
                        <a:spcAft>
                          <a:spcPts val="0"/>
                        </a:spcAft>
                      </a:pPr>
                      <a:r>
                        <a:rPr lang="pt-BR" sz="1400" dirty="0">
                          <a:effectLst/>
                          <a:latin typeface="Calibri"/>
                          <a:ea typeface="Calibri"/>
                          <a:cs typeface="Times New Roman"/>
                        </a:rPr>
                        <a:t>8. Com relação aos prestadores de serviço – </a:t>
                      </a:r>
                      <a:r>
                        <a:rPr lang="pt-BR" sz="1400" b="1" dirty="0">
                          <a:effectLst/>
                          <a:latin typeface="Calibri"/>
                          <a:ea typeface="Calibri"/>
                          <a:cs typeface="Times New Roman"/>
                        </a:rPr>
                        <a:t>assessorias e consultorias </a:t>
                      </a:r>
                      <a:r>
                        <a:rPr lang="pt-BR" sz="1400" dirty="0">
                          <a:effectLst/>
                          <a:latin typeface="Calibri"/>
                          <a:ea typeface="Calibri"/>
                          <a:cs typeface="Times New Roman"/>
                        </a:rPr>
                        <a:t>– </a:t>
                      </a:r>
                      <a:r>
                        <a:rPr lang="pt-BR" sz="1400" b="1" dirty="0">
                          <a:effectLst/>
                          <a:latin typeface="Calibri"/>
                          <a:ea typeface="Calibri"/>
                          <a:cs typeface="Times New Roman"/>
                        </a:rPr>
                        <a:t>não</a:t>
                      </a:r>
                      <a:r>
                        <a:rPr lang="pt-BR" sz="1400" dirty="0">
                          <a:effectLst/>
                          <a:latin typeface="Calibri"/>
                          <a:ea typeface="Calibri"/>
                          <a:cs typeface="Times New Roman"/>
                        </a:rPr>
                        <a:t> </a:t>
                      </a:r>
                      <a:r>
                        <a:rPr lang="pt-BR" sz="1400" b="1" dirty="0">
                          <a:effectLst/>
                          <a:latin typeface="Calibri"/>
                          <a:ea typeface="Calibri"/>
                          <a:cs typeface="Times New Roman"/>
                        </a:rPr>
                        <a:t>podem ser pagos </a:t>
                      </a:r>
                      <a:r>
                        <a:rPr lang="pt-BR" sz="1400" dirty="0">
                          <a:effectLst/>
                          <a:latin typeface="Calibri"/>
                          <a:ea typeface="Calibri"/>
                          <a:cs typeface="Times New Roman"/>
                        </a:rPr>
                        <a:t>por parcela ou </a:t>
                      </a:r>
                      <a:r>
                        <a:rPr lang="pt-BR" sz="1400" b="1" dirty="0">
                          <a:effectLst/>
                          <a:latin typeface="Calibri"/>
                          <a:ea typeface="Calibri"/>
                          <a:cs typeface="Times New Roman"/>
                        </a:rPr>
                        <a:t>fração da taxa de administração</a:t>
                      </a:r>
                      <a:r>
                        <a:rPr lang="pt-BR" sz="1400" dirty="0">
                          <a:effectLst/>
                          <a:latin typeface="Calibri"/>
                          <a:ea typeface="Calibri"/>
                          <a:cs typeface="Times New Roman"/>
                        </a:rPr>
                        <a:t>, </a:t>
                      </a:r>
                      <a:r>
                        <a:rPr lang="pt-BR" sz="1400" b="1" dirty="0">
                          <a:effectLst/>
                          <a:latin typeface="Calibri"/>
                          <a:ea typeface="Calibri"/>
                          <a:cs typeface="Times New Roman"/>
                        </a:rPr>
                        <a:t>não</a:t>
                      </a:r>
                      <a:r>
                        <a:rPr lang="pt-BR" sz="1400" dirty="0">
                          <a:effectLst/>
                          <a:latin typeface="Calibri"/>
                          <a:ea typeface="Calibri"/>
                          <a:cs typeface="Times New Roman"/>
                        </a:rPr>
                        <a:t> podem substituir as </a:t>
                      </a:r>
                      <a:r>
                        <a:rPr lang="pt-BR" sz="1400" b="1" dirty="0">
                          <a:effectLst/>
                          <a:latin typeface="Calibri"/>
                          <a:ea typeface="Calibri"/>
                          <a:cs typeface="Times New Roman"/>
                        </a:rPr>
                        <a:t>atividades decisórias do RPPS </a:t>
                      </a:r>
                      <a:r>
                        <a:rPr lang="pt-BR" sz="1400" dirty="0">
                          <a:effectLst/>
                          <a:latin typeface="Calibri"/>
                          <a:ea typeface="Calibri"/>
                          <a:cs typeface="Times New Roman"/>
                        </a:rPr>
                        <a:t>e </a:t>
                      </a:r>
                      <a:r>
                        <a:rPr lang="pt-BR" sz="1400" b="1" dirty="0">
                          <a:effectLst/>
                          <a:latin typeface="Calibri"/>
                          <a:ea typeface="Calibri"/>
                          <a:cs typeface="Times New Roman"/>
                        </a:rPr>
                        <a:t>não</a:t>
                      </a:r>
                      <a:r>
                        <a:rPr lang="pt-BR" sz="1400" dirty="0">
                          <a:effectLst/>
                          <a:latin typeface="Calibri"/>
                          <a:ea typeface="Calibri"/>
                          <a:cs typeface="Times New Roman"/>
                        </a:rPr>
                        <a:t> podem </a:t>
                      </a:r>
                      <a:r>
                        <a:rPr lang="pt-BR" sz="1400" b="1" dirty="0">
                          <a:effectLst/>
                          <a:latin typeface="Calibri"/>
                          <a:ea typeface="Calibri"/>
                          <a:cs typeface="Times New Roman"/>
                        </a:rPr>
                        <a:t>consumir mais de 50% da taxa</a:t>
                      </a:r>
                      <a:r>
                        <a:rPr lang="pt-BR" sz="1400" dirty="0">
                          <a:effectLst/>
                          <a:latin typeface="Calibri"/>
                          <a:ea typeface="Calibri"/>
                          <a:cs typeface="Times New Roman"/>
                        </a:rPr>
                        <a:t> (caso este último ocorra deverá ser adequado até 31/12/21);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Não ocorre na Taboãoprev</a:t>
                      </a:r>
                      <a:endParaRPr lang="pt-BR"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555">
                <a:tc>
                  <a:txBody>
                    <a:bodyPr/>
                    <a:lstStyle/>
                    <a:p>
                      <a:pPr>
                        <a:lnSpc>
                          <a:spcPct val="115000"/>
                        </a:lnSpc>
                        <a:spcAft>
                          <a:spcPts val="0"/>
                        </a:spcAft>
                      </a:pPr>
                      <a:r>
                        <a:rPr lang="pt-BR" sz="1400" dirty="0">
                          <a:effectLst/>
                          <a:latin typeface="Calibri"/>
                          <a:ea typeface="Calibri"/>
                          <a:cs typeface="Times New Roman"/>
                        </a:rPr>
                        <a:t>9. Vedado pagar despesas originadas pelas aplicações dos recursos financeiros com a taxa de administração, ou seja, qualquer despesa ou tributo deve ser descontado da rentabilidade das mesmas;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a:effectLst/>
                          <a:latin typeface="Calibri"/>
                          <a:ea typeface="Calibri"/>
                          <a:cs typeface="Times New Roman"/>
                        </a:rPr>
                        <a:t>Em ajuste</a:t>
                      </a:r>
                      <a:endParaRPr lang="pt-BR"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716">
                <a:tc>
                  <a:txBody>
                    <a:bodyPr/>
                    <a:lstStyle/>
                    <a:p>
                      <a:pPr algn="just">
                        <a:lnSpc>
                          <a:spcPct val="115000"/>
                        </a:lnSpc>
                        <a:spcAft>
                          <a:spcPts val="0"/>
                        </a:spcAft>
                      </a:pPr>
                      <a:r>
                        <a:rPr lang="pt-BR" sz="1400" dirty="0">
                          <a:effectLst/>
                          <a:latin typeface="Calibri"/>
                          <a:ea typeface="Calibri"/>
                          <a:cs typeface="Times New Roman"/>
                        </a:rPr>
                        <a:t>10. As adequações decorrentes desta nova Portaria deverão ser </a:t>
                      </a:r>
                      <a:r>
                        <a:rPr lang="pt-BR" sz="1400" b="1" dirty="0">
                          <a:effectLst/>
                          <a:latin typeface="Calibri"/>
                          <a:ea typeface="Calibri"/>
                          <a:cs typeface="Times New Roman"/>
                        </a:rPr>
                        <a:t>implementadas até 31/12/21</a:t>
                      </a:r>
                      <a:r>
                        <a:rPr lang="pt-BR" sz="1400" dirty="0">
                          <a:effectLst/>
                          <a:latin typeface="Calibri"/>
                          <a:ea typeface="Calibri"/>
                          <a:cs typeface="Times New Roman"/>
                        </a:rPr>
                        <a:t>. O descumprimento poderá resultar em impedimento para emissão do Certificado de Regularidade Previdenciária – CRP, com as sanções impostas no art. 7º da Lei nº 9.717, de 1998”.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400" b="1" dirty="0">
                          <a:effectLst/>
                          <a:latin typeface="Calibri"/>
                          <a:ea typeface="Calibri"/>
                          <a:cs typeface="Times New Roman"/>
                        </a:rPr>
                        <a:t>Em ajuste</a:t>
                      </a:r>
                      <a:endParaRPr lang="pt-BR"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1001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lc="http://schemas.openxmlformats.org/drawingml/2006/lockedCanvas" xmlns:a16="http://schemas.microsoft.com/office/drawing/2014/main" xmlns="" xmlns:xdr="http://schemas.openxmlformats.org/drawingml/2006/spreadsheetDrawing" id="{F469B5BB-C744-40DC-852C-C817978E1ACF}"/>
              </a:ext>
            </a:extLst>
          </p:cNvPr>
          <p:cNvGraphicFramePr>
            <a:graphicFrameLocks/>
          </p:cNvGraphicFramePr>
          <p:nvPr>
            <p:extLst>
              <p:ext uri="{D42A27DB-BD31-4B8C-83A1-F6EECF244321}">
                <p14:modId xmlns:p14="http://schemas.microsoft.com/office/powerpoint/2010/main" val="2071772707"/>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663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 xmlns:a16="http://schemas.microsoft.com/office/drawing/2014/main" id="{E82D6F57-72D4-44E7-A74E-603889BB4C7F}"/>
              </a:ext>
            </a:extLst>
          </p:cNvPr>
          <p:cNvGraphicFramePr>
            <a:graphicFrameLocks/>
          </p:cNvGraphicFramePr>
          <p:nvPr>
            <p:extLst>
              <p:ext uri="{D42A27DB-BD31-4B8C-83A1-F6EECF244321}">
                <p14:modId xmlns:p14="http://schemas.microsoft.com/office/powerpoint/2010/main" val="196526441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áfico 3">
            <a:extLst>
              <a:ext uri="{FF2B5EF4-FFF2-40B4-BE49-F238E27FC236}">
                <a16:creationId xmlns="" xmlns:a16="http://schemas.microsoft.com/office/drawing/2014/main" id="{5AA3BD07-9E40-497C-AF9D-A22F9076DDE5}"/>
              </a:ext>
            </a:extLst>
          </p:cNvPr>
          <p:cNvGraphicFramePr>
            <a:graphicFrameLocks/>
          </p:cNvGraphicFramePr>
          <p:nvPr>
            <p:extLst>
              <p:ext uri="{D42A27DB-BD31-4B8C-83A1-F6EECF244321}">
                <p14:modId xmlns:p14="http://schemas.microsoft.com/office/powerpoint/2010/main" val="206651211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a:extLst>
              <a:ext uri="{FF2B5EF4-FFF2-40B4-BE49-F238E27FC236}">
                <a16:creationId xmlns:lc="http://schemas.openxmlformats.org/drawingml/2006/lockedCanvas" xmlns:a16="http://schemas.microsoft.com/office/drawing/2014/main" xmlns="" xmlns:xdr="http://schemas.openxmlformats.org/drawingml/2006/spreadsheetDrawing" id="{5AA3BD07-9E40-497C-AF9D-A22F9076DDE5}"/>
              </a:ext>
            </a:extLst>
          </p:cNvPr>
          <p:cNvGraphicFramePr>
            <a:graphicFrameLocks/>
          </p:cNvGraphicFramePr>
          <p:nvPr>
            <p:extLst>
              <p:ext uri="{D42A27DB-BD31-4B8C-83A1-F6EECF244321}">
                <p14:modId xmlns:p14="http://schemas.microsoft.com/office/powerpoint/2010/main" val="3344250105"/>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lc="http://schemas.openxmlformats.org/drawingml/2006/lockedCanvas" xmlns:a16="http://schemas.microsoft.com/office/drawing/2014/main" xmlns="" xmlns:xdr="http://schemas.openxmlformats.org/drawingml/2006/spreadsheetDrawing" id="{9F8A0B6B-B61B-4055-A0FA-B30568517537}"/>
              </a:ext>
            </a:extLst>
          </p:cNvPr>
          <p:cNvGraphicFramePr>
            <a:graphicFrameLocks/>
          </p:cNvGraphicFramePr>
          <p:nvPr>
            <p:extLst>
              <p:ext uri="{D42A27DB-BD31-4B8C-83A1-F6EECF244321}">
                <p14:modId xmlns:p14="http://schemas.microsoft.com/office/powerpoint/2010/main" val="2953187991"/>
              </p:ext>
            </p:extLst>
          </p:nvPr>
        </p:nvGraphicFramePr>
        <p:xfrm>
          <a:off x="1" y="154487"/>
          <a:ext cx="9143999" cy="66909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tângulo 2">
            <a:extLst>
              <a:ext uri="{FF2B5EF4-FFF2-40B4-BE49-F238E27FC236}">
                <a16:creationId xmlns="" xmlns:a16="http://schemas.microsoft.com/office/drawing/2014/main" id="{D1AC7662-65AD-4DAA-A789-B9AD36EC0C82}"/>
              </a:ext>
            </a:extLst>
          </p:cNvPr>
          <p:cNvSpPr>
            <a:spLocks noChangeArrowheads="1"/>
          </p:cNvSpPr>
          <p:nvPr/>
        </p:nvSpPr>
        <p:spPr bwMode="auto">
          <a:xfrm>
            <a:off x="0" y="44450"/>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t-BR" altLang="pt-BR" sz="1800" b="1" dirty="0">
                <a:latin typeface="Arial" panose="020B0604020202020204" pitchFamily="34" charset="0"/>
              </a:rPr>
              <a:t>Distribuição dos Investimentos por </a:t>
            </a:r>
            <a:r>
              <a:rPr lang="pt-BR" altLang="pt-BR" sz="1800" b="1" dirty="0" err="1">
                <a:latin typeface="Arial" panose="020B0604020202020204" pitchFamily="34" charset="0"/>
              </a:rPr>
              <a:t>Sub-segmento</a:t>
            </a:r>
            <a:r>
              <a:rPr lang="pt-BR" altLang="pt-BR" sz="1800" b="1" dirty="0">
                <a:latin typeface="Arial" panose="020B0604020202020204" pitchFamily="34" charset="0"/>
              </a:rPr>
              <a:t> – </a:t>
            </a:r>
            <a:r>
              <a:rPr lang="pt-BR" altLang="pt-BR" sz="1800" b="1" dirty="0" smtClean="0">
                <a:latin typeface="Arial" panose="020B0604020202020204" pitchFamily="34" charset="0"/>
              </a:rPr>
              <a:t>Março/2021</a:t>
            </a:r>
            <a:endParaRPr lang="pt-BR" altLang="pt-BR" sz="1800" b="1" dirty="0">
              <a:latin typeface="Arial" panose="020B060402020202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2062351559"/>
              </p:ext>
            </p:extLst>
          </p:nvPr>
        </p:nvGraphicFramePr>
        <p:xfrm>
          <a:off x="-1" y="486351"/>
          <a:ext cx="9144002" cy="6327025"/>
        </p:xfrm>
        <a:graphic>
          <a:graphicData uri="http://schemas.openxmlformats.org/drawingml/2006/table">
            <a:tbl>
              <a:tblPr firstRow="1" firstCol="1" bandRow="1"/>
              <a:tblGrid>
                <a:gridCol w="3445844"/>
                <a:gridCol w="1655546"/>
                <a:gridCol w="924026"/>
                <a:gridCol w="3118586"/>
              </a:tblGrid>
              <a:tr h="299251">
                <a:tc>
                  <a:txBody>
                    <a:bodyPr/>
                    <a:lstStyle/>
                    <a:p>
                      <a:pPr algn="ctr">
                        <a:lnSpc>
                          <a:spcPct val="115000"/>
                        </a:lnSpc>
                        <a:spcAft>
                          <a:spcPts val="0"/>
                        </a:spcAft>
                      </a:pPr>
                      <a:r>
                        <a:rPr lang="pt-BR" sz="1400" b="1" dirty="0" err="1">
                          <a:solidFill>
                            <a:srgbClr val="000000"/>
                          </a:solidFill>
                          <a:effectLst/>
                          <a:latin typeface="Calibri"/>
                          <a:ea typeface="Times New Roman"/>
                          <a:cs typeface="Times New Roman"/>
                        </a:rPr>
                        <a:t>Sub-segmento</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pt-BR" sz="1400" b="1" dirty="0">
                          <a:solidFill>
                            <a:srgbClr val="000000"/>
                          </a:solidFill>
                          <a:effectLst/>
                          <a:latin typeface="Calibri"/>
                          <a:ea typeface="Times New Roman"/>
                          <a:cs typeface="Times New Roman"/>
                        </a:rPr>
                        <a:t>Valor</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pt-BR" sz="1400" b="1" dirty="0">
                          <a:solidFill>
                            <a:srgbClr val="000000"/>
                          </a:solidFill>
                          <a:effectLst/>
                          <a:latin typeface="Calibri"/>
                          <a:ea typeface="Times New Roman"/>
                          <a:cs typeface="Times New Roman"/>
                        </a:rPr>
                        <a:t>%</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pt-BR" sz="1400" b="1" dirty="0">
                          <a:solidFill>
                            <a:srgbClr val="000000"/>
                          </a:solidFill>
                          <a:effectLst/>
                          <a:latin typeface="Calibri"/>
                          <a:ea typeface="Times New Roman"/>
                          <a:cs typeface="Times New Roman"/>
                        </a:rPr>
                        <a:t>Característica</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r>
              <a:tr h="513003">
                <a:tc>
                  <a:txBody>
                    <a:bodyPr/>
                    <a:lstStyle/>
                    <a:p>
                      <a:pPr>
                        <a:lnSpc>
                          <a:spcPct val="115000"/>
                        </a:lnSpc>
                        <a:spcAft>
                          <a:spcPts val="0"/>
                        </a:spcAft>
                      </a:pPr>
                      <a:r>
                        <a:rPr lang="pt-BR" sz="1400" b="1">
                          <a:solidFill>
                            <a:srgbClr val="000000"/>
                          </a:solidFill>
                          <a:effectLst/>
                          <a:latin typeface="Calibri"/>
                          <a:ea typeface="Times New Roman"/>
                          <a:cs typeface="Times New Roman"/>
                        </a:rPr>
                        <a:t>TÍTULOS PÚBLICOS</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42.800.924,72</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5,85%</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TÍTULOS PÚBLICOS - R$ 42.800.924,72</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456002">
                <a:tc>
                  <a:txBody>
                    <a:bodyPr/>
                    <a:lstStyle/>
                    <a:p>
                      <a:pPr>
                        <a:lnSpc>
                          <a:spcPct val="115000"/>
                        </a:lnSpc>
                        <a:spcAft>
                          <a:spcPts val="0"/>
                        </a:spcAft>
                      </a:pPr>
                      <a:r>
                        <a:rPr lang="pt-BR" sz="1400" b="1">
                          <a:solidFill>
                            <a:srgbClr val="000000"/>
                          </a:solidFill>
                          <a:effectLst/>
                          <a:latin typeface="Calibri"/>
                          <a:ea typeface="Times New Roman"/>
                          <a:cs typeface="Times New Roman"/>
                        </a:rPr>
                        <a:t>GESTÃO DURATION</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12.840.183,22</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1,75%</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GESTÃO DURATION - R$ 12.840.183,22</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IMA-B</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180.809.876,43</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24,69%</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rowSpan="3">
                  <a:txBody>
                    <a:bodyPr/>
                    <a:lstStyle/>
                    <a:p>
                      <a:pPr>
                        <a:lnSpc>
                          <a:spcPct val="115000"/>
                        </a:lnSpc>
                        <a:spcAft>
                          <a:spcPts val="0"/>
                        </a:spcAft>
                      </a:pPr>
                      <a:r>
                        <a:rPr lang="pt-BR" sz="1400" dirty="0">
                          <a:solidFill>
                            <a:srgbClr val="000000"/>
                          </a:solidFill>
                          <a:effectLst/>
                          <a:latin typeface="Calibri"/>
                          <a:ea typeface="Times New Roman"/>
                          <a:cs typeface="Times New Roman"/>
                        </a:rPr>
                        <a:t>LONGO PRAZO - R$ 216.743.260,35</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FIDC</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29.398.414,92</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4,01%</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CRÉDITO PRIVADO</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6.534.969,00</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0,89%</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IRF-M</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22.875.487,77</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3,12%</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rowSpan="3">
                  <a:txBody>
                    <a:bodyPr/>
                    <a:lstStyle/>
                    <a:p>
                      <a:pPr>
                        <a:lnSpc>
                          <a:spcPct val="115000"/>
                        </a:lnSpc>
                        <a:spcAft>
                          <a:spcPts val="0"/>
                        </a:spcAft>
                      </a:pPr>
                      <a:r>
                        <a:rPr lang="pt-BR" sz="1400" dirty="0">
                          <a:solidFill>
                            <a:srgbClr val="000000"/>
                          </a:solidFill>
                          <a:effectLst/>
                          <a:latin typeface="Calibri"/>
                          <a:ea typeface="Times New Roman"/>
                          <a:cs typeface="Times New Roman"/>
                        </a:rPr>
                        <a:t>MÉDIO PRAZO - R$ 301.409.862,79</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IDKA IPCA 2A</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142.967.189,41</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19,52%</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IMA-B 5</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135.567.185,61</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18,51%</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CDI</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13.065.041,28</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1,78%</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CURTO PRAZO - R$ 13.065.041,28</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AÇÕES - DIVIDENDOS</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15.274.534,98</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2,09%</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rowSpan="5">
                  <a:txBody>
                    <a:bodyPr/>
                    <a:lstStyle/>
                    <a:p>
                      <a:pPr>
                        <a:lnSpc>
                          <a:spcPct val="115000"/>
                        </a:lnSpc>
                        <a:spcAft>
                          <a:spcPts val="0"/>
                        </a:spcAft>
                      </a:pPr>
                      <a:r>
                        <a:rPr lang="pt-BR" sz="1400" dirty="0">
                          <a:solidFill>
                            <a:srgbClr val="000000"/>
                          </a:solidFill>
                          <a:effectLst/>
                          <a:latin typeface="Calibri"/>
                          <a:ea typeface="Times New Roman"/>
                          <a:cs typeface="Times New Roman"/>
                        </a:rPr>
                        <a:t>AÇÕES - R$ 108.326.145,54</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AÇÕES - VALOR</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16.858.546,19</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2,30%</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AÇÕES - SMALL / MID CAPS</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15.176.385,81</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2,07%</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vMerge="1">
                  <a:txBody>
                    <a:bodyPr/>
                    <a:lstStyle/>
                    <a:p>
                      <a:endParaRPr lang="pt-BR"/>
                    </a:p>
                  </a:txBody>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AÇÕES - LIVRES</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18.494.950,26</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2,53%</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vMerge="1">
                  <a:txBody>
                    <a:bodyPr/>
                    <a:lstStyle/>
                    <a:p>
                      <a:endParaRPr lang="pt-BR"/>
                    </a:p>
                  </a:txBody>
                  <a:tcPr/>
                </a:tc>
              </a:tr>
              <a:tr h="527252">
                <a:tc>
                  <a:txBody>
                    <a:bodyPr/>
                    <a:lstStyle/>
                    <a:p>
                      <a:pPr>
                        <a:lnSpc>
                          <a:spcPct val="115000"/>
                        </a:lnSpc>
                        <a:spcAft>
                          <a:spcPts val="0"/>
                        </a:spcAft>
                      </a:pPr>
                      <a:r>
                        <a:rPr lang="pt-BR" sz="1400" b="1">
                          <a:solidFill>
                            <a:srgbClr val="000000"/>
                          </a:solidFill>
                          <a:effectLst/>
                          <a:latin typeface="Calibri"/>
                          <a:ea typeface="Times New Roman"/>
                          <a:cs typeface="Times New Roman"/>
                        </a:rPr>
                        <a:t>AÇÕES - ÍNDICE ATIVO</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42.521.728,30</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5,81%</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vMerge="1">
                  <a:txBody>
                    <a:bodyPr/>
                    <a:lstStyle/>
                    <a:p>
                      <a:endParaRPr lang="pt-BR"/>
                    </a:p>
                  </a:txBody>
                  <a:tcPr/>
                </a:tc>
              </a:tr>
              <a:tr h="399002">
                <a:tc>
                  <a:txBody>
                    <a:bodyPr/>
                    <a:lstStyle/>
                    <a:p>
                      <a:pPr>
                        <a:lnSpc>
                          <a:spcPct val="115000"/>
                        </a:lnSpc>
                        <a:spcAft>
                          <a:spcPts val="0"/>
                        </a:spcAft>
                      </a:pPr>
                      <a:r>
                        <a:rPr lang="pt-BR" sz="1400" b="1">
                          <a:solidFill>
                            <a:srgbClr val="000000"/>
                          </a:solidFill>
                          <a:effectLst/>
                          <a:latin typeface="Calibri"/>
                          <a:ea typeface="Times New Roman"/>
                          <a:cs typeface="Times New Roman"/>
                        </a:rPr>
                        <a:t>MULTIMERCADO - CONSERVADOR</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6.400.054,51</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0,87%</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MULTIMERCADO - R$ 6.400.054,51</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427502">
                <a:tc>
                  <a:txBody>
                    <a:bodyPr/>
                    <a:lstStyle/>
                    <a:p>
                      <a:pPr>
                        <a:lnSpc>
                          <a:spcPct val="115000"/>
                        </a:lnSpc>
                        <a:spcAft>
                          <a:spcPts val="0"/>
                        </a:spcAft>
                      </a:pPr>
                      <a:r>
                        <a:rPr lang="pt-BR" sz="1400" b="1">
                          <a:solidFill>
                            <a:srgbClr val="000000"/>
                          </a:solidFill>
                          <a:effectLst/>
                          <a:latin typeface="Calibri"/>
                          <a:ea typeface="Times New Roman"/>
                          <a:cs typeface="Times New Roman"/>
                        </a:rPr>
                        <a:t>FUNDO IMOBILIÁRIO</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10.601.502,88</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1,45%</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FUNDO IMOBILIÁRIO - R$ 10.601.502,88</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FIP</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5.596.136,49</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0,76%</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FIP - R$ 5.596.136,49</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D5E2"/>
                    </a:solidFill>
                  </a:tcPr>
                </a:tc>
              </a:tr>
              <a:tr h="285001">
                <a:tc>
                  <a:txBody>
                    <a:bodyPr/>
                    <a:lstStyle/>
                    <a:p>
                      <a:pPr>
                        <a:lnSpc>
                          <a:spcPct val="115000"/>
                        </a:lnSpc>
                        <a:spcAft>
                          <a:spcPts val="0"/>
                        </a:spcAft>
                      </a:pPr>
                      <a:r>
                        <a:rPr lang="pt-BR" sz="1400" b="1">
                          <a:solidFill>
                            <a:srgbClr val="000000"/>
                          </a:solidFill>
                          <a:effectLst/>
                          <a:latin typeface="Calibri"/>
                          <a:ea typeface="Times New Roman"/>
                          <a:cs typeface="Times New Roman"/>
                        </a:rPr>
                        <a:t>MULTIMERCADO - EXTERIOR</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r">
                        <a:lnSpc>
                          <a:spcPct val="115000"/>
                        </a:lnSpc>
                        <a:spcAft>
                          <a:spcPts val="0"/>
                        </a:spcAft>
                      </a:pPr>
                      <a:r>
                        <a:rPr lang="pt-BR" sz="1400">
                          <a:solidFill>
                            <a:srgbClr val="000000"/>
                          </a:solidFill>
                          <a:effectLst/>
                          <a:latin typeface="Calibri"/>
                          <a:ea typeface="Times New Roman"/>
                          <a:cs typeface="Times New Roman"/>
                        </a:rPr>
                        <a:t>14.451.013,19</a:t>
                      </a:r>
                      <a:endParaRPr lang="pt-BR" sz="1400">
                        <a:effectLst/>
                        <a:latin typeface="Calibri"/>
                        <a:ea typeface="Calibri"/>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gn="ctr">
                        <a:lnSpc>
                          <a:spcPct val="115000"/>
                        </a:lnSpc>
                        <a:spcAft>
                          <a:spcPts val="0"/>
                        </a:spcAft>
                      </a:pPr>
                      <a:r>
                        <a:rPr lang="pt-BR" sz="1400">
                          <a:solidFill>
                            <a:srgbClr val="000000"/>
                          </a:solidFill>
                          <a:effectLst/>
                          <a:latin typeface="Calibri"/>
                          <a:ea typeface="Times New Roman"/>
                          <a:cs typeface="Times New Roman"/>
                        </a:rPr>
                        <a:t>1,97%</a:t>
                      </a:r>
                      <a:endParaRPr lang="pt-BR" sz="140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c>
                  <a:txBody>
                    <a:bodyPr/>
                    <a:lstStyle/>
                    <a:p>
                      <a:pPr>
                        <a:lnSpc>
                          <a:spcPct val="115000"/>
                        </a:lnSpc>
                        <a:spcAft>
                          <a:spcPts val="0"/>
                        </a:spcAft>
                      </a:pPr>
                      <a:r>
                        <a:rPr lang="pt-BR" sz="1400" dirty="0">
                          <a:solidFill>
                            <a:srgbClr val="000000"/>
                          </a:solidFill>
                          <a:effectLst/>
                          <a:latin typeface="Calibri"/>
                          <a:ea typeface="Times New Roman"/>
                          <a:cs typeface="Times New Roman"/>
                        </a:rPr>
                        <a:t>EXTERIOR - R$ 14.451.013,19</a:t>
                      </a:r>
                      <a:endParaRPr lang="pt-BR" sz="1400" dirty="0">
                        <a:effectLst/>
                        <a:latin typeface="Calibri"/>
                        <a:ea typeface="Calibri"/>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EAF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a:extLst>
              <a:ext uri="{FF2B5EF4-FFF2-40B4-BE49-F238E27FC236}">
                <a16:creationId xmlns="" xmlns:a16="http://schemas.microsoft.com/office/drawing/2014/main" id="{39C73FE0-43C3-4337-AC9B-5F11243A3B0E}"/>
              </a:ext>
            </a:extLst>
          </p:cNvPr>
          <p:cNvSpPr>
            <a:spLocks noGrp="1"/>
          </p:cNvSpPr>
          <p:nvPr>
            <p:ph type="title"/>
          </p:nvPr>
        </p:nvSpPr>
        <p:spPr/>
        <p:txBody>
          <a:bodyPr/>
          <a:lstStyle/>
          <a:p>
            <a:pPr eaLnBrk="1" hangingPunct="1"/>
            <a:r>
              <a:rPr lang="pt-BR" altLang="pt-BR" b="1"/>
              <a:t>Segurados da Taboãoprev</a:t>
            </a:r>
          </a:p>
        </p:txBody>
      </p:sp>
      <p:graphicFrame>
        <p:nvGraphicFramePr>
          <p:cNvPr id="8" name="Espaço Reservado para Conteúdo 7">
            <a:extLst>
              <a:ext uri="{FF2B5EF4-FFF2-40B4-BE49-F238E27FC236}">
                <a16:creationId xmlns="" xmlns:a16="http://schemas.microsoft.com/office/drawing/2014/main" id="{9AE28584-6434-490E-AAED-208876B4362F}"/>
              </a:ext>
            </a:extLst>
          </p:cNvPr>
          <p:cNvGraphicFramePr>
            <a:graphicFrameLocks noGrp="1"/>
          </p:cNvGraphicFramePr>
          <p:nvPr>
            <p:ph idx="1"/>
            <p:extLst>
              <p:ext uri="{D42A27DB-BD31-4B8C-83A1-F6EECF244321}">
                <p14:modId xmlns:p14="http://schemas.microsoft.com/office/powerpoint/2010/main" val="137693086"/>
              </p:ext>
            </p:extLst>
          </p:nvPr>
        </p:nvGraphicFramePr>
        <p:xfrm>
          <a:off x="457200" y="1557338"/>
          <a:ext cx="8229600" cy="3240087"/>
        </p:xfrm>
        <a:graphic>
          <a:graphicData uri="http://schemas.openxmlformats.org/drawingml/2006/table">
            <a:tbl>
              <a:tblPr firstRow="1" bandRow="1">
                <a:tableStyleId>{5C22544A-7EE6-4342-B048-85BDC9FD1C3A}</a:tableStyleId>
              </a:tblPr>
              <a:tblGrid>
                <a:gridCol w="1471594">
                  <a:extLst>
                    <a:ext uri="{9D8B030D-6E8A-4147-A177-3AD203B41FA5}">
                      <a16:colId xmlns="" xmlns:a16="http://schemas.microsoft.com/office/drawing/2014/main" val="20000"/>
                    </a:ext>
                  </a:extLst>
                </a:gridCol>
                <a:gridCol w="1500198">
                  <a:extLst>
                    <a:ext uri="{9D8B030D-6E8A-4147-A177-3AD203B41FA5}">
                      <a16:colId xmlns="" xmlns:a16="http://schemas.microsoft.com/office/drawing/2014/main" val="20001"/>
                    </a:ext>
                  </a:extLst>
                </a:gridCol>
                <a:gridCol w="1857388">
                  <a:extLst>
                    <a:ext uri="{9D8B030D-6E8A-4147-A177-3AD203B41FA5}">
                      <a16:colId xmlns="" xmlns:a16="http://schemas.microsoft.com/office/drawing/2014/main" val="20002"/>
                    </a:ext>
                  </a:extLst>
                </a:gridCol>
                <a:gridCol w="1754500">
                  <a:extLst>
                    <a:ext uri="{9D8B030D-6E8A-4147-A177-3AD203B41FA5}">
                      <a16:colId xmlns="" xmlns:a16="http://schemas.microsoft.com/office/drawing/2014/main" val="20003"/>
                    </a:ext>
                  </a:extLst>
                </a:gridCol>
                <a:gridCol w="1645920">
                  <a:extLst>
                    <a:ext uri="{9D8B030D-6E8A-4147-A177-3AD203B41FA5}">
                      <a16:colId xmlns="" xmlns:a16="http://schemas.microsoft.com/office/drawing/2014/main" val="20004"/>
                    </a:ext>
                  </a:extLst>
                </a:gridCol>
              </a:tblGrid>
              <a:tr h="1080029">
                <a:tc>
                  <a:txBody>
                    <a:bodyPr/>
                    <a:lstStyle/>
                    <a:p>
                      <a:pPr indent="-226695" algn="ctr">
                        <a:spcAft>
                          <a:spcPts val="0"/>
                        </a:spcAft>
                      </a:pPr>
                      <a:r>
                        <a:rPr lang="pt-BR" sz="2400" b="1" dirty="0">
                          <a:latin typeface="Times New Roman"/>
                          <a:ea typeface="Times New Roman"/>
                        </a:rPr>
                        <a:t>Ano</a:t>
                      </a:r>
                    </a:p>
                  </a:txBody>
                  <a:tcPr marL="68580" marR="68580" marT="0" marB="0" anchor="ctr"/>
                </a:tc>
                <a:tc>
                  <a:txBody>
                    <a:bodyPr/>
                    <a:lstStyle/>
                    <a:p>
                      <a:pPr indent="-226695" algn="ctr">
                        <a:spcAft>
                          <a:spcPts val="0"/>
                        </a:spcAft>
                      </a:pPr>
                      <a:r>
                        <a:rPr lang="pt-BR" sz="2400" b="1" dirty="0">
                          <a:latin typeface="Times New Roman"/>
                          <a:ea typeface="Times New Roman"/>
                        </a:rPr>
                        <a:t>Ativos</a:t>
                      </a:r>
                    </a:p>
                  </a:txBody>
                  <a:tcPr marL="68580" marR="68580" marT="0" marB="0" anchor="ctr"/>
                </a:tc>
                <a:tc>
                  <a:txBody>
                    <a:bodyPr/>
                    <a:lstStyle/>
                    <a:p>
                      <a:pPr indent="-226695" algn="ctr">
                        <a:spcAft>
                          <a:spcPts val="0"/>
                        </a:spcAft>
                      </a:pPr>
                      <a:r>
                        <a:rPr lang="pt-BR" sz="2400" b="1" dirty="0">
                          <a:latin typeface="Times New Roman"/>
                          <a:ea typeface="Times New Roman"/>
                        </a:rPr>
                        <a:t>Aposentados</a:t>
                      </a:r>
                    </a:p>
                  </a:txBody>
                  <a:tcPr marL="68580" marR="68580" marT="0" marB="0" anchor="ctr"/>
                </a:tc>
                <a:tc>
                  <a:txBody>
                    <a:bodyPr/>
                    <a:lstStyle/>
                    <a:p>
                      <a:pPr indent="-226695" algn="ctr">
                        <a:spcAft>
                          <a:spcPts val="0"/>
                        </a:spcAft>
                      </a:pPr>
                      <a:r>
                        <a:rPr lang="pt-BR" sz="2400" b="1" dirty="0">
                          <a:latin typeface="Times New Roman"/>
                          <a:ea typeface="Times New Roman"/>
                        </a:rPr>
                        <a:t>Pensionistas</a:t>
                      </a:r>
                    </a:p>
                  </a:txBody>
                  <a:tcPr marL="68580" marR="68580" marT="0" marB="0" anchor="ctr"/>
                </a:tc>
                <a:tc>
                  <a:txBody>
                    <a:bodyPr/>
                    <a:lstStyle/>
                    <a:p>
                      <a:pPr indent="-226695" algn="ctr">
                        <a:spcAft>
                          <a:spcPts val="0"/>
                        </a:spcAft>
                      </a:pPr>
                      <a:r>
                        <a:rPr lang="pt-BR" sz="2400" b="1" dirty="0">
                          <a:latin typeface="Times New Roman"/>
                          <a:ea typeface="Times New Roman"/>
                        </a:rPr>
                        <a:t>Total de Segurados</a:t>
                      </a:r>
                    </a:p>
                  </a:txBody>
                  <a:tcPr marL="68580" marR="68580" marT="0" marB="0" anchor="ctr"/>
                </a:tc>
                <a:extLst>
                  <a:ext uri="{0D108BD9-81ED-4DB2-BD59-A6C34878D82A}">
                    <a16:rowId xmlns="" xmlns:a16="http://schemas.microsoft.com/office/drawing/2014/main" val="10000"/>
                  </a:ext>
                </a:extLst>
              </a:tr>
              <a:tr h="1080029">
                <a:tc>
                  <a:txBody>
                    <a:bodyPr/>
                    <a:lstStyle/>
                    <a:p>
                      <a:pPr marL="0" indent="-226695" algn="ctr" defTabSz="914400" rtl="0" eaLnBrk="1" latinLnBrk="0" hangingPunct="1">
                        <a:spcAft>
                          <a:spcPts val="0"/>
                        </a:spcAft>
                      </a:pPr>
                      <a:r>
                        <a:rPr lang="pt-BR" sz="2800" b="1" kern="1200" baseline="0" dirty="0">
                          <a:solidFill>
                            <a:schemeClr val="dk1"/>
                          </a:solidFill>
                          <a:latin typeface="Times New Roman"/>
                          <a:ea typeface="Times New Roman"/>
                          <a:cs typeface="+mn-cs"/>
                        </a:rPr>
                        <a:t>2020</a:t>
                      </a:r>
                      <a:endParaRPr lang="pt-BR" sz="2800" b="1" kern="1200" dirty="0">
                        <a:solidFill>
                          <a:schemeClr val="dk1"/>
                        </a:solidFill>
                        <a:latin typeface="Times New Roman"/>
                        <a:ea typeface="Times New Roman"/>
                        <a:cs typeface="+mn-cs"/>
                      </a:endParaRPr>
                    </a:p>
                  </a:txBody>
                  <a:tcPr marL="68580" marR="68580" marT="0" marB="0" anchor="ctr"/>
                </a:tc>
                <a:tc>
                  <a:txBody>
                    <a:bodyPr/>
                    <a:lstStyle/>
                    <a:p>
                      <a:pPr indent="-226695" algn="ctr">
                        <a:spcAft>
                          <a:spcPts val="0"/>
                        </a:spcAft>
                      </a:pPr>
                      <a:r>
                        <a:rPr lang="pt-BR" sz="2800" b="1" dirty="0">
                          <a:latin typeface="Times New Roman"/>
                          <a:ea typeface="Times New Roman"/>
                        </a:rPr>
                        <a:t>5.914</a:t>
                      </a:r>
                    </a:p>
                  </a:txBody>
                  <a:tcPr marL="68580" marR="68580" marT="0" marB="0" anchor="ctr"/>
                </a:tc>
                <a:tc>
                  <a:txBody>
                    <a:bodyPr/>
                    <a:lstStyle/>
                    <a:p>
                      <a:pPr indent="-226695" algn="ctr">
                        <a:spcAft>
                          <a:spcPts val="0"/>
                        </a:spcAft>
                      </a:pPr>
                      <a:r>
                        <a:rPr lang="pt-BR" sz="2800" b="1" dirty="0">
                          <a:latin typeface="Times New Roman"/>
                          <a:ea typeface="Times New Roman"/>
                        </a:rPr>
                        <a:t>1.387</a:t>
                      </a:r>
                    </a:p>
                  </a:txBody>
                  <a:tcPr marL="68580" marR="68580" marT="0" marB="0" anchor="ctr"/>
                </a:tc>
                <a:tc>
                  <a:txBody>
                    <a:bodyPr/>
                    <a:lstStyle/>
                    <a:p>
                      <a:pPr indent="-226695" algn="ctr">
                        <a:spcAft>
                          <a:spcPts val="0"/>
                        </a:spcAft>
                      </a:pPr>
                      <a:r>
                        <a:rPr lang="pt-BR" sz="2800" b="1" dirty="0">
                          <a:latin typeface="Times New Roman"/>
                          <a:ea typeface="Times New Roman"/>
                        </a:rPr>
                        <a:t>265</a:t>
                      </a:r>
                    </a:p>
                  </a:txBody>
                  <a:tcPr marL="68580" marR="68580" marT="0" marB="0" anchor="ctr"/>
                </a:tc>
                <a:tc>
                  <a:txBody>
                    <a:bodyPr/>
                    <a:lstStyle/>
                    <a:p>
                      <a:pPr indent="-226695" algn="ctr">
                        <a:spcAft>
                          <a:spcPts val="0"/>
                        </a:spcAft>
                      </a:pPr>
                      <a:r>
                        <a:rPr lang="pt-BR" sz="2800" b="1" dirty="0">
                          <a:latin typeface="Times New Roman"/>
                          <a:ea typeface="Times New Roman"/>
                        </a:rPr>
                        <a:t>7.566</a:t>
                      </a:r>
                    </a:p>
                  </a:txBody>
                  <a:tcPr marL="68580" marR="68580" marT="0" marB="0" anchor="ctr"/>
                </a:tc>
                <a:extLst>
                  <a:ext uri="{0D108BD9-81ED-4DB2-BD59-A6C34878D82A}">
                    <a16:rowId xmlns="" xmlns:a16="http://schemas.microsoft.com/office/drawing/2014/main" val="10002"/>
                  </a:ext>
                </a:extLst>
              </a:tr>
              <a:tr h="1080029">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1600" b="1" baseline="0" dirty="0">
                          <a:latin typeface="Times New Roman"/>
                          <a:ea typeface="Times New Roman"/>
                        </a:rPr>
                        <a:t>2021 </a:t>
                      </a:r>
                    </a:p>
                    <a:p>
                      <a:pPr marL="0" marR="0" indent="-226695" algn="ctr" defTabSz="914400" rtl="0" eaLnBrk="1" fontAlgn="auto" latinLnBrk="0" hangingPunct="1">
                        <a:lnSpc>
                          <a:spcPct val="100000"/>
                        </a:lnSpc>
                        <a:spcBef>
                          <a:spcPts val="0"/>
                        </a:spcBef>
                        <a:spcAft>
                          <a:spcPts val="0"/>
                        </a:spcAft>
                        <a:buClrTx/>
                        <a:buSzTx/>
                        <a:buFontTx/>
                        <a:buNone/>
                        <a:tabLst/>
                        <a:defRPr/>
                      </a:pPr>
                      <a:r>
                        <a:rPr lang="pt-BR" sz="1600" b="1" baseline="0" dirty="0">
                          <a:latin typeface="Times New Roman"/>
                          <a:ea typeface="Times New Roman"/>
                        </a:rPr>
                        <a:t>(1º Trimestre)</a:t>
                      </a:r>
                      <a:endParaRPr lang="pt-BR" sz="1600" b="1" dirty="0">
                        <a:latin typeface="Times New Roman"/>
                        <a:ea typeface="Times New Roman"/>
                      </a:endParaRPr>
                    </a:p>
                  </a:txBody>
                  <a:tcPr marL="68580" marR="68580" marT="0" marB="0" anchor="ctr"/>
                </a:tc>
                <a:tc>
                  <a:txBody>
                    <a:bodyPr/>
                    <a:lstStyle/>
                    <a:p>
                      <a:r>
                        <a:rPr lang="pt-BR" sz="2800" b="1" kern="1200" dirty="0">
                          <a:solidFill>
                            <a:schemeClr val="dk1"/>
                          </a:solidFill>
                          <a:latin typeface="Times New Roman"/>
                          <a:cs typeface="+mn-cs"/>
                        </a:rPr>
                        <a:t>    </a:t>
                      </a:r>
                      <a:r>
                        <a:rPr lang="pt-BR" sz="2800" b="1" kern="1200" dirty="0" smtClean="0">
                          <a:solidFill>
                            <a:schemeClr val="dk1"/>
                          </a:solidFill>
                          <a:latin typeface="Times New Roman"/>
                          <a:cs typeface="+mn-cs"/>
                        </a:rPr>
                        <a:t>5.863</a:t>
                      </a:r>
                      <a:endParaRPr lang="pt-BR" sz="2800" b="1" kern="1200" dirty="0">
                        <a:solidFill>
                          <a:schemeClr val="dk1"/>
                        </a:solidFill>
                        <a:latin typeface="Times New Roman"/>
                        <a:cs typeface="+mn-cs"/>
                      </a:endParaRPr>
                    </a:p>
                  </a:txBody>
                  <a:tcPr marL="68580" marR="68580" marT="0" marB="0" anchor="ctr"/>
                </a:tc>
                <a:tc>
                  <a:txBody>
                    <a:bodyPr/>
                    <a:lstStyle/>
                    <a:p>
                      <a:pPr marL="0" indent="-226695" algn="ctr" defTabSz="914400" rtl="0" eaLnBrk="1" latinLnBrk="0" hangingPunct="1">
                        <a:spcAft>
                          <a:spcPts val="0"/>
                        </a:spcAft>
                      </a:pPr>
                      <a:r>
                        <a:rPr lang="pt-BR" sz="2800" b="1" kern="1200" dirty="0" smtClean="0">
                          <a:solidFill>
                            <a:schemeClr val="dk1"/>
                          </a:solidFill>
                          <a:latin typeface="Times New Roman"/>
                          <a:ea typeface="Times New Roman"/>
                          <a:cs typeface="+mn-cs"/>
                        </a:rPr>
                        <a:t>1.394</a:t>
                      </a:r>
                      <a:endParaRPr lang="pt-BR" sz="2800" b="1" kern="1200" dirty="0">
                        <a:solidFill>
                          <a:schemeClr val="dk1"/>
                        </a:solidFill>
                        <a:latin typeface="Times New Roman"/>
                        <a:ea typeface="Times New Roman"/>
                        <a:cs typeface="+mn-cs"/>
                      </a:endParaRPr>
                    </a:p>
                  </a:txBody>
                  <a:tcPr marL="68580" marR="68580" marT="0" marB="0" anchor="ctr"/>
                </a:tc>
                <a:tc>
                  <a:txBody>
                    <a:bodyPr/>
                    <a:lstStyle/>
                    <a:p>
                      <a:pPr marL="0" indent="-226695" algn="ctr" defTabSz="914400" rtl="0" eaLnBrk="1" latinLnBrk="0" hangingPunct="1">
                        <a:spcAft>
                          <a:spcPts val="0"/>
                        </a:spcAft>
                      </a:pPr>
                      <a:r>
                        <a:rPr lang="pt-BR" sz="2800" b="1" kern="1200">
                          <a:solidFill>
                            <a:schemeClr val="dk1"/>
                          </a:solidFill>
                          <a:latin typeface="Times New Roman"/>
                          <a:ea typeface="Times New Roman"/>
                          <a:cs typeface="+mn-cs"/>
                        </a:rPr>
                        <a:t>272</a:t>
                      </a:r>
                      <a:endParaRPr lang="pt-BR" sz="2800" b="1" kern="1200" dirty="0">
                        <a:solidFill>
                          <a:schemeClr val="dk1"/>
                        </a:solidFill>
                        <a:latin typeface="Times New Roman"/>
                        <a:ea typeface="Times New Roman"/>
                        <a:cs typeface="+mn-cs"/>
                      </a:endParaRPr>
                    </a:p>
                  </a:txBody>
                  <a:tcPr marL="68580" marR="68580" marT="0" marB="0" anchor="ctr"/>
                </a:tc>
                <a:tc>
                  <a:txBody>
                    <a:bodyPr/>
                    <a:lstStyle/>
                    <a:p>
                      <a:r>
                        <a:rPr lang="pt-BR" sz="2800" b="1" kern="1200" dirty="0">
                          <a:solidFill>
                            <a:schemeClr val="dk1"/>
                          </a:solidFill>
                          <a:latin typeface="Times New Roman"/>
                          <a:cs typeface="+mn-cs"/>
                        </a:rPr>
                        <a:t>     </a:t>
                      </a:r>
                      <a:r>
                        <a:rPr lang="pt-BR" sz="2800" b="1" kern="1200" dirty="0" smtClean="0">
                          <a:solidFill>
                            <a:schemeClr val="dk1"/>
                          </a:solidFill>
                          <a:latin typeface="Times New Roman"/>
                          <a:cs typeface="+mn-cs"/>
                        </a:rPr>
                        <a:t>7.529</a:t>
                      </a:r>
                      <a:endParaRPr lang="pt-BR" sz="2800" b="1" kern="1200" dirty="0">
                        <a:solidFill>
                          <a:schemeClr val="dk1"/>
                        </a:solidFill>
                        <a:latin typeface="Times New Roman"/>
                        <a:cs typeface="+mn-cs"/>
                      </a:endParaRPr>
                    </a:p>
                  </a:txBody>
                  <a:tcPr marL="68580" marR="68580" marT="0" marB="0" anchor="ct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 xmlns:a16="http://schemas.microsoft.com/office/drawing/2014/main" id="{2767482C-2549-4688-9F6D-BBD074379C24}"/>
              </a:ext>
            </a:extLst>
          </p:cNvPr>
          <p:cNvSpPr>
            <a:spLocks noChangeArrowheads="1"/>
          </p:cNvSpPr>
          <p:nvPr/>
        </p:nvSpPr>
        <p:spPr bwMode="auto">
          <a:xfrm>
            <a:off x="621544" y="-41513"/>
            <a:ext cx="786600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defRPr/>
            </a:pPr>
            <a:r>
              <a:rPr lang="pt-BR" altLang="pt-BR" sz="2400" b="1" dirty="0">
                <a:latin typeface="+mj-lt"/>
                <a:ea typeface="Times New Roman" pitchFamily="18" charset="0"/>
              </a:rPr>
              <a:t>Rentabilidade acumulada das aplicações – Base </a:t>
            </a:r>
            <a:r>
              <a:rPr lang="pt-BR" altLang="pt-BR" sz="2400" b="1" dirty="0" smtClean="0">
                <a:latin typeface="+mj-lt"/>
                <a:ea typeface="Times New Roman" pitchFamily="18" charset="0"/>
              </a:rPr>
              <a:t>Março/2021</a:t>
            </a:r>
            <a:endParaRPr lang="pt-BR" altLang="pt-BR" sz="2400" dirty="0">
              <a:latin typeface="+mj-lt"/>
            </a:endParaRPr>
          </a:p>
          <a:p>
            <a:pPr algn="ctr">
              <a:defRPr/>
            </a:pPr>
            <a:endParaRPr lang="pt-BR" altLang="pt-BR" dirty="0"/>
          </a:p>
        </p:txBody>
      </p:sp>
      <p:graphicFrame>
        <p:nvGraphicFramePr>
          <p:cNvPr id="10" name="Tabela 9"/>
          <p:cNvGraphicFramePr>
            <a:graphicFrameLocks noGrp="1"/>
          </p:cNvGraphicFramePr>
          <p:nvPr>
            <p:extLst>
              <p:ext uri="{D42A27DB-BD31-4B8C-83A1-F6EECF244321}">
                <p14:modId xmlns:p14="http://schemas.microsoft.com/office/powerpoint/2010/main" val="2878344525"/>
              </p:ext>
            </p:extLst>
          </p:nvPr>
        </p:nvGraphicFramePr>
        <p:xfrm>
          <a:off x="107504" y="476672"/>
          <a:ext cx="8964000" cy="647700"/>
        </p:xfrm>
        <a:graphic>
          <a:graphicData uri="http://schemas.openxmlformats.org/drawingml/2006/table">
            <a:tbl>
              <a:tblPr firstRow="1" firstCol="1" bandRow="1"/>
              <a:tblGrid>
                <a:gridCol w="4320000"/>
                <a:gridCol w="1548000"/>
                <a:gridCol w="1548000"/>
                <a:gridCol w="1548000"/>
              </a:tblGrid>
              <a:tr h="323850">
                <a:tc>
                  <a:txBody>
                    <a:bodyPr/>
                    <a:lstStyle/>
                    <a:p>
                      <a:pPr marL="21590" algn="ctr">
                        <a:spcAft>
                          <a:spcPts val="0"/>
                        </a:spcAft>
                      </a:pPr>
                      <a:r>
                        <a:rPr lang="pt-BR" sz="1600" b="1" dirty="0">
                          <a:solidFill>
                            <a:srgbClr val="000000"/>
                          </a:solidFill>
                          <a:effectLst/>
                          <a:latin typeface="Calibri"/>
                          <a:ea typeface="Times New Roman"/>
                        </a:rPr>
                        <a:t>RENDA FIXA</a:t>
                      </a:r>
                      <a:endParaRPr lang="pt-B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8DD4"/>
                    </a:solidFill>
                  </a:tcPr>
                </a:tc>
                <a:tc>
                  <a:txBody>
                    <a:bodyPr/>
                    <a:lstStyle/>
                    <a:p>
                      <a:pPr algn="ctr">
                        <a:spcAft>
                          <a:spcPts val="0"/>
                        </a:spcAft>
                      </a:pPr>
                      <a:r>
                        <a:rPr lang="pt-BR" sz="1100" b="1">
                          <a:solidFill>
                            <a:srgbClr val="000000"/>
                          </a:solidFill>
                          <a:effectLst/>
                          <a:latin typeface="Calibri"/>
                          <a:ea typeface="Times New Roman"/>
                          <a:cs typeface="Calibri"/>
                        </a:rPr>
                        <a:t> </a:t>
                      </a:r>
                      <a:endParaRPr lang="pt-B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8DD4"/>
                    </a:solidFill>
                  </a:tcPr>
                </a:tc>
                <a:tc>
                  <a:txBody>
                    <a:bodyPr/>
                    <a:lstStyle/>
                    <a:p>
                      <a:pPr algn="ctr">
                        <a:spcAft>
                          <a:spcPts val="0"/>
                        </a:spcAft>
                      </a:pPr>
                      <a:r>
                        <a:rPr lang="pt-BR" sz="1100" b="1">
                          <a:solidFill>
                            <a:srgbClr val="000000"/>
                          </a:solidFill>
                          <a:effectLst/>
                          <a:latin typeface="Calibri"/>
                          <a:ea typeface="Times New Roman"/>
                          <a:cs typeface="Calibri"/>
                        </a:rPr>
                        <a:t> </a:t>
                      </a:r>
                      <a:endParaRPr lang="pt-BR"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8DD4"/>
                    </a:solidFill>
                  </a:tcPr>
                </a:tc>
                <a:tc>
                  <a:txBody>
                    <a:bodyPr/>
                    <a:lstStyle/>
                    <a:p>
                      <a:pPr algn="ctr">
                        <a:spcAft>
                          <a:spcPts val="0"/>
                        </a:spcAft>
                      </a:pPr>
                      <a:r>
                        <a:rPr lang="pt-BR" sz="1100" b="1" dirty="0">
                          <a:solidFill>
                            <a:srgbClr val="000000"/>
                          </a:solidFill>
                          <a:effectLst/>
                          <a:latin typeface="Calibri"/>
                          <a:ea typeface="Times New Roman"/>
                          <a:cs typeface="Calibri"/>
                        </a:rPr>
                        <a:t> </a:t>
                      </a:r>
                      <a:endParaRPr lang="pt-BR"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8DD4"/>
                    </a:solidFill>
                  </a:tcPr>
                </a:tc>
              </a:tr>
              <a:tr h="323850">
                <a:tc>
                  <a:txBody>
                    <a:bodyPr/>
                    <a:lstStyle/>
                    <a:p>
                      <a:pPr algn="ctr">
                        <a:spcAft>
                          <a:spcPts val="0"/>
                        </a:spcAft>
                      </a:pPr>
                      <a:r>
                        <a:rPr lang="pt-BR" sz="1600" b="1" dirty="0">
                          <a:solidFill>
                            <a:srgbClr val="000000"/>
                          </a:solidFill>
                          <a:effectLst/>
                          <a:latin typeface="Calibri"/>
                          <a:ea typeface="Times New Roman"/>
                        </a:rPr>
                        <a:t>Rentabilidade dos Ativos</a:t>
                      </a:r>
                      <a:endParaRPr lang="pt-BR"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pt-BR" sz="1400" b="1" dirty="0">
                          <a:solidFill>
                            <a:srgbClr val="000000"/>
                          </a:solidFill>
                          <a:effectLst/>
                          <a:latin typeface="Calibri"/>
                          <a:ea typeface="Times New Roman"/>
                          <a:cs typeface="Calibri"/>
                        </a:rPr>
                        <a:t>No Ano</a:t>
                      </a:r>
                      <a:endParaRPr lang="pt-BR"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pt-BR" sz="1400" b="1" dirty="0">
                          <a:solidFill>
                            <a:srgbClr val="000000"/>
                          </a:solidFill>
                          <a:effectLst/>
                          <a:latin typeface="Calibri"/>
                          <a:ea typeface="Times New Roman"/>
                          <a:cs typeface="Calibri"/>
                        </a:rPr>
                        <a:t>No Mês</a:t>
                      </a:r>
                      <a:endParaRPr lang="pt-BR"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8DD4"/>
                    </a:solidFill>
                  </a:tcPr>
                </a:tc>
                <a:tc>
                  <a:txBody>
                    <a:bodyPr/>
                    <a:lstStyle/>
                    <a:p>
                      <a:pPr algn="ctr">
                        <a:spcAft>
                          <a:spcPts val="0"/>
                        </a:spcAft>
                      </a:pPr>
                      <a:r>
                        <a:rPr lang="pt-BR" sz="1400" b="1" dirty="0">
                          <a:solidFill>
                            <a:srgbClr val="000000"/>
                          </a:solidFill>
                          <a:effectLst/>
                          <a:latin typeface="Calibri"/>
                          <a:ea typeface="Times New Roman"/>
                          <a:cs typeface="Calibri"/>
                        </a:rPr>
                        <a:t>SALDO</a:t>
                      </a:r>
                      <a:endParaRPr lang="pt-BR" sz="1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8DD4"/>
                    </a:solidFill>
                  </a:tcPr>
                </a:tc>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4212373380"/>
              </p:ext>
            </p:extLst>
          </p:nvPr>
        </p:nvGraphicFramePr>
        <p:xfrm>
          <a:off x="107504" y="1124744"/>
          <a:ext cx="8964000" cy="5747176"/>
        </p:xfrm>
        <a:graphic>
          <a:graphicData uri="http://schemas.openxmlformats.org/drawingml/2006/table">
            <a:tbl>
              <a:tblPr firstRow="1" firstCol="1" bandRow="1"/>
              <a:tblGrid>
                <a:gridCol w="4320000"/>
                <a:gridCol w="1548000"/>
                <a:gridCol w="1548000"/>
                <a:gridCol w="1548000"/>
              </a:tblGrid>
              <a:tr h="412794">
                <a:tc>
                  <a:txBody>
                    <a:bodyPr/>
                    <a:lstStyle/>
                    <a:p>
                      <a:pPr>
                        <a:spcAft>
                          <a:spcPts val="0"/>
                        </a:spcAft>
                      </a:pPr>
                      <a:r>
                        <a:rPr lang="pt-BR" sz="1400" b="1" dirty="0">
                          <a:solidFill>
                            <a:srgbClr val="000000"/>
                          </a:solidFill>
                          <a:effectLst/>
                          <a:latin typeface="Calibri"/>
                          <a:ea typeface="Times New Roman"/>
                        </a:rPr>
                        <a:t>TÍTULOS PÚBLICOS</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dirty="0">
                          <a:solidFill>
                            <a:srgbClr val="000000"/>
                          </a:solidFill>
                          <a:effectLst/>
                          <a:latin typeface="Calibri"/>
                          <a:ea typeface="Times New Roman"/>
                        </a:rPr>
                        <a:t>9,67%</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-2,19%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42.800.924,72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366928">
                <a:tc>
                  <a:txBody>
                    <a:bodyPr/>
                    <a:lstStyle/>
                    <a:p>
                      <a:pPr>
                        <a:spcAft>
                          <a:spcPts val="0"/>
                        </a:spcAft>
                      </a:pPr>
                      <a:r>
                        <a:rPr lang="pt-BR" sz="1400" b="1" dirty="0">
                          <a:solidFill>
                            <a:srgbClr val="000000"/>
                          </a:solidFill>
                          <a:effectLst/>
                          <a:latin typeface="Arial"/>
                          <a:ea typeface="Times New Roman"/>
                        </a:rPr>
                        <a:t>META ATUARIAL (IPCA+5,87% a.a.)</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ctr">
                        <a:spcAft>
                          <a:spcPts val="0"/>
                        </a:spcAft>
                      </a:pPr>
                      <a:r>
                        <a:rPr lang="pt-BR" sz="1400" b="1">
                          <a:solidFill>
                            <a:srgbClr val="000000"/>
                          </a:solidFill>
                          <a:effectLst/>
                          <a:latin typeface="Arial"/>
                          <a:ea typeface="Times New Roman"/>
                        </a:rPr>
                        <a:t>3,47%</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ctr">
                        <a:spcAft>
                          <a:spcPts val="0"/>
                        </a:spcAft>
                      </a:pPr>
                      <a:r>
                        <a:rPr lang="pt-BR" sz="1400" b="1">
                          <a:solidFill>
                            <a:srgbClr val="000000"/>
                          </a:solidFill>
                          <a:effectLst/>
                          <a:latin typeface="Arial"/>
                          <a:ea typeface="Times New Roman"/>
                        </a:rPr>
                        <a:t>1,46%</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r">
                        <a:spcAft>
                          <a:spcPts val="0"/>
                        </a:spcAft>
                      </a:pPr>
                      <a:r>
                        <a:rPr lang="pt-BR" sz="1400" b="1">
                          <a:solidFill>
                            <a:srgbClr val="000000"/>
                          </a:solidFill>
                          <a:effectLst/>
                          <a:latin typeface="Arial"/>
                          <a:ea typeface="Times New Roman"/>
                        </a:rPr>
                        <a:t> </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r>
              <a:tr h="412794">
                <a:tc>
                  <a:txBody>
                    <a:bodyPr/>
                    <a:lstStyle/>
                    <a:p>
                      <a:pPr>
                        <a:spcAft>
                          <a:spcPts val="0"/>
                        </a:spcAft>
                      </a:pPr>
                      <a:r>
                        <a:rPr lang="pt-BR" sz="1400" b="1" dirty="0">
                          <a:solidFill>
                            <a:srgbClr val="000000"/>
                          </a:solidFill>
                          <a:effectLst/>
                          <a:latin typeface="Calibri"/>
                          <a:ea typeface="Times New Roman"/>
                        </a:rPr>
                        <a:t>CARTÃO DE COMPRA SUPPLIER FIDC SÊNIOR</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1,09%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0,42%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29.398.414,91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SANTANDER ATIVO FIC RENDA FIXA</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0,01%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0,09%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12.840.183,22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412794">
                <a:tc>
                  <a:txBody>
                    <a:bodyPr/>
                    <a:lstStyle/>
                    <a:p>
                      <a:pPr>
                        <a:spcAft>
                          <a:spcPts val="0"/>
                        </a:spcAft>
                      </a:pPr>
                      <a:r>
                        <a:rPr lang="pt-BR" sz="1400" b="1" dirty="0">
                          <a:solidFill>
                            <a:srgbClr val="000000"/>
                          </a:solidFill>
                          <a:effectLst/>
                          <a:latin typeface="Calibri"/>
                          <a:ea typeface="Times New Roman"/>
                        </a:rPr>
                        <a:t>TRENDBANK BANCO DE FOMENTO FIDC MULTISSETORIA...</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0,00%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0,00%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0,01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BB IDKA 2 TÍTULOS PÚBLICOS FI RENDA FIXA PREV...</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0,00%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0,37%</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142.967.189,41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412794">
                <a:tc>
                  <a:txBody>
                    <a:bodyPr/>
                    <a:lstStyle/>
                    <a:p>
                      <a:pPr>
                        <a:spcAft>
                          <a:spcPts val="0"/>
                        </a:spcAft>
                      </a:pPr>
                      <a:r>
                        <a:rPr lang="pt-BR" sz="1400" b="1" dirty="0">
                          <a:solidFill>
                            <a:srgbClr val="000000"/>
                          </a:solidFill>
                          <a:effectLst/>
                          <a:latin typeface="Calibri"/>
                          <a:ea typeface="Times New Roman"/>
                        </a:rPr>
                        <a:t>SANTANDER IMA-B 5 PREMIUM FIC RENDA FIXA</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-0,19%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0,32%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135.567.185,61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CAIXA BRASIL IPCA XVI FI RENDA FIXA CRÉDITO P...</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-0,41%</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0,23%</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6.534.969,00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412794">
                <a:tc>
                  <a:txBody>
                    <a:bodyPr/>
                    <a:lstStyle/>
                    <a:p>
                      <a:pPr>
                        <a:spcAft>
                          <a:spcPts val="0"/>
                        </a:spcAft>
                      </a:pPr>
                      <a:r>
                        <a:rPr lang="pt-BR" sz="1400" b="1" dirty="0">
                          <a:solidFill>
                            <a:srgbClr val="000000"/>
                          </a:solidFill>
                          <a:effectLst/>
                          <a:latin typeface="Calibri"/>
                          <a:ea typeface="Times New Roman"/>
                        </a:rPr>
                        <a:t>QUEST YIELD FIC RENDA FIXA LP</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-0,54%</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0,12%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13.065.041,28</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CAIXA BRASIL IRF-M TÍTULOS PÚBLICOS FI RENDA ...</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-2,79%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-0,89%</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22.875.487,77</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412794">
                <a:tc>
                  <a:txBody>
                    <a:bodyPr/>
                    <a:lstStyle/>
                    <a:p>
                      <a:pPr>
                        <a:spcAft>
                          <a:spcPts val="0"/>
                        </a:spcAft>
                      </a:pPr>
                      <a:r>
                        <a:rPr lang="pt-BR" sz="1400" b="1" dirty="0">
                          <a:solidFill>
                            <a:srgbClr val="000000"/>
                          </a:solidFill>
                          <a:effectLst/>
                          <a:latin typeface="Calibri"/>
                          <a:ea typeface="Times New Roman"/>
                        </a:rPr>
                        <a:t>BB IMA-B TÍTULOS PÚBLICOS FI RENDA FIXA PREVI...</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-2,85%</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-0,48%</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46.206.588,40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CAIXA BRASIL IMA-B TÍTULOS PÚBLICOS FI RENDA ...</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-2,86%</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-0,48%</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106.699.604,06</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412794">
                <a:tc>
                  <a:txBody>
                    <a:bodyPr/>
                    <a:lstStyle/>
                    <a:p>
                      <a:pPr>
                        <a:spcAft>
                          <a:spcPts val="0"/>
                        </a:spcAft>
                      </a:pPr>
                      <a:r>
                        <a:rPr lang="pt-BR" sz="1400" b="1" dirty="0">
                          <a:solidFill>
                            <a:srgbClr val="000000"/>
                          </a:solidFill>
                          <a:effectLst/>
                          <a:latin typeface="Calibri"/>
                          <a:ea typeface="Times New Roman"/>
                        </a:rPr>
                        <a:t>BRADESCO INSTITUCIONAL IMA-B TÍTULOS PÚBLICOS...</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-2,90%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-0,50%</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14.827.811,92</a:t>
                      </a:r>
                      <a:endParaRPr lang="pt-BR" sz="140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412794">
                <a:tc>
                  <a:txBody>
                    <a:bodyPr/>
                    <a:lstStyle/>
                    <a:p>
                      <a:pPr>
                        <a:spcAft>
                          <a:spcPts val="0"/>
                        </a:spcAft>
                      </a:pPr>
                      <a:r>
                        <a:rPr lang="pt-BR" sz="1400" b="1" dirty="0">
                          <a:solidFill>
                            <a:srgbClr val="000000"/>
                          </a:solidFill>
                          <a:effectLst/>
                          <a:latin typeface="Calibri"/>
                          <a:ea typeface="Times New Roman"/>
                        </a:rPr>
                        <a:t>SAFRA IMA FIC RENDA FIXA</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dirty="0">
                          <a:solidFill>
                            <a:srgbClr val="FF0000"/>
                          </a:solidFill>
                          <a:effectLst/>
                          <a:latin typeface="Calibri"/>
                          <a:ea typeface="Times New Roman"/>
                        </a:rPr>
                        <a:t>-4,36%</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dirty="0">
                          <a:solidFill>
                            <a:srgbClr val="FF0000"/>
                          </a:solidFill>
                          <a:effectLst/>
                          <a:latin typeface="Calibri"/>
                          <a:ea typeface="Times New Roman"/>
                        </a:rPr>
                        <a:t>-0,85%</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dirty="0">
                          <a:solidFill>
                            <a:srgbClr val="000000"/>
                          </a:solidFill>
                          <a:effectLst/>
                          <a:latin typeface="Calibri"/>
                          <a:ea typeface="Times New Roman"/>
                        </a:rPr>
                        <a:t>13.075.872,05</a:t>
                      </a:r>
                      <a:endParaRPr lang="pt-BR" sz="1400" dirty="0">
                        <a:effectLst/>
                        <a:latin typeface="Times New Roman"/>
                        <a:ea typeface="Times New Roman"/>
                      </a:endParaRPr>
                    </a:p>
                  </a:txBody>
                  <a:tcPr marL="68580" marR="68580"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 xmlns:a16="http://schemas.microsoft.com/office/drawing/2014/main" id="{2767482C-2549-4688-9F6D-BBD074379C24}"/>
              </a:ext>
            </a:extLst>
          </p:cNvPr>
          <p:cNvSpPr>
            <a:spLocks noChangeArrowheads="1"/>
          </p:cNvSpPr>
          <p:nvPr/>
        </p:nvSpPr>
        <p:spPr bwMode="auto">
          <a:xfrm>
            <a:off x="621545" y="-41513"/>
            <a:ext cx="786599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defRPr/>
            </a:pPr>
            <a:r>
              <a:rPr lang="pt-BR" altLang="pt-BR" sz="2400" b="1" dirty="0">
                <a:latin typeface="+mj-lt"/>
                <a:ea typeface="Times New Roman" pitchFamily="18" charset="0"/>
              </a:rPr>
              <a:t>Rentabilidade acumulada das aplicações – Base </a:t>
            </a:r>
            <a:r>
              <a:rPr lang="pt-BR" altLang="pt-BR" sz="2400" b="1" dirty="0" smtClean="0">
                <a:latin typeface="+mj-lt"/>
                <a:ea typeface="Times New Roman" pitchFamily="18" charset="0"/>
              </a:rPr>
              <a:t>Março/2021</a:t>
            </a:r>
            <a:endParaRPr lang="pt-BR" altLang="pt-BR" sz="2400" dirty="0">
              <a:latin typeface="+mj-lt"/>
            </a:endParaRPr>
          </a:p>
          <a:p>
            <a:pPr algn="ctr">
              <a:defRPr/>
            </a:pPr>
            <a:endParaRPr lang="pt-BR" altLang="pt-BR" dirty="0"/>
          </a:p>
        </p:txBody>
      </p:sp>
      <p:graphicFrame>
        <p:nvGraphicFramePr>
          <p:cNvPr id="4" name="Tabela 3"/>
          <p:cNvGraphicFramePr>
            <a:graphicFrameLocks noGrp="1"/>
          </p:cNvGraphicFramePr>
          <p:nvPr>
            <p:extLst>
              <p:ext uri="{D42A27DB-BD31-4B8C-83A1-F6EECF244321}">
                <p14:modId xmlns:p14="http://schemas.microsoft.com/office/powerpoint/2010/main" val="714404712"/>
              </p:ext>
            </p:extLst>
          </p:nvPr>
        </p:nvGraphicFramePr>
        <p:xfrm>
          <a:off x="110648" y="476672"/>
          <a:ext cx="8964000" cy="647700"/>
        </p:xfrm>
        <a:graphic>
          <a:graphicData uri="http://schemas.openxmlformats.org/drawingml/2006/table">
            <a:tbl>
              <a:tblPr firstRow="1" firstCol="1" bandRow="1">
                <a:tableStyleId>{5C22544A-7EE6-4342-B048-85BDC9FD1C3A}</a:tableStyleId>
              </a:tblPr>
              <a:tblGrid>
                <a:gridCol w="4320000"/>
                <a:gridCol w="1548000"/>
                <a:gridCol w="1548000"/>
                <a:gridCol w="1548000"/>
              </a:tblGrid>
              <a:tr h="323850">
                <a:tc>
                  <a:txBody>
                    <a:bodyPr/>
                    <a:lstStyle/>
                    <a:p>
                      <a:pPr marL="21590" algn="ctr">
                        <a:spcAft>
                          <a:spcPts val="0"/>
                        </a:spcAft>
                      </a:pPr>
                      <a:r>
                        <a:rPr lang="pt-BR" sz="1600" dirty="0">
                          <a:effectLst/>
                        </a:rPr>
                        <a:t>RENDA VARIÁVEL</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 </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 </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 </a:t>
                      </a:r>
                      <a:endParaRPr lang="pt-BR" sz="1200">
                        <a:effectLst/>
                        <a:latin typeface="Times New Roman"/>
                        <a:ea typeface="Times New Roman"/>
                      </a:endParaRPr>
                    </a:p>
                  </a:txBody>
                  <a:tcPr marL="68580" marR="68580" marT="0" marB="0"/>
                </a:tc>
              </a:tr>
              <a:tr h="323850">
                <a:tc>
                  <a:txBody>
                    <a:bodyPr/>
                    <a:lstStyle/>
                    <a:p>
                      <a:pPr algn="ctr">
                        <a:spcAft>
                          <a:spcPts val="0"/>
                        </a:spcAft>
                      </a:pPr>
                      <a:r>
                        <a:rPr lang="pt-BR" sz="1600" dirty="0">
                          <a:effectLst/>
                        </a:rPr>
                        <a:t>Rentabilidade dos Ativos</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400" b="1" dirty="0">
                          <a:effectLst/>
                        </a:rPr>
                        <a:t>No Ano</a:t>
                      </a:r>
                      <a:endParaRPr lang="pt-BR" sz="1400" b="1" dirty="0">
                        <a:effectLst/>
                        <a:latin typeface="Times New Roman"/>
                        <a:ea typeface="Times New Roman"/>
                      </a:endParaRPr>
                    </a:p>
                  </a:txBody>
                  <a:tcPr marL="68580" marR="68580" marT="0" marB="0" anchor="ctr">
                    <a:solidFill>
                      <a:schemeClr val="accent1"/>
                    </a:solidFill>
                  </a:tcPr>
                </a:tc>
                <a:tc>
                  <a:txBody>
                    <a:bodyPr/>
                    <a:lstStyle/>
                    <a:p>
                      <a:pPr algn="ctr">
                        <a:spcAft>
                          <a:spcPts val="0"/>
                        </a:spcAft>
                      </a:pPr>
                      <a:r>
                        <a:rPr lang="pt-BR" sz="1400" b="1" dirty="0">
                          <a:effectLst/>
                        </a:rPr>
                        <a:t>No Mês</a:t>
                      </a:r>
                      <a:endParaRPr lang="pt-BR" sz="1400" b="1" dirty="0">
                        <a:effectLst/>
                        <a:latin typeface="Times New Roman"/>
                        <a:ea typeface="Times New Roman"/>
                      </a:endParaRPr>
                    </a:p>
                  </a:txBody>
                  <a:tcPr marL="68580" marR="68580" marT="0" marB="0" anchor="ctr">
                    <a:solidFill>
                      <a:schemeClr val="accent1"/>
                    </a:solidFill>
                  </a:tcPr>
                </a:tc>
                <a:tc>
                  <a:txBody>
                    <a:bodyPr/>
                    <a:lstStyle/>
                    <a:p>
                      <a:pPr algn="ctr">
                        <a:spcAft>
                          <a:spcPts val="0"/>
                        </a:spcAft>
                      </a:pPr>
                      <a:r>
                        <a:rPr lang="pt-BR" sz="1400" b="1" dirty="0">
                          <a:effectLst/>
                        </a:rPr>
                        <a:t>SALDO</a:t>
                      </a:r>
                      <a:endParaRPr lang="pt-BR" sz="1400" b="1" dirty="0">
                        <a:effectLst/>
                        <a:latin typeface="Times New Roman"/>
                        <a:ea typeface="Times New Roman"/>
                      </a:endParaRPr>
                    </a:p>
                  </a:txBody>
                  <a:tcPr marL="68580" marR="68580" marT="0" marB="0" anchor="ctr">
                    <a:solidFill>
                      <a:schemeClr val="accent1"/>
                    </a:solidFill>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1180019064"/>
              </p:ext>
            </p:extLst>
          </p:nvPr>
        </p:nvGraphicFramePr>
        <p:xfrm>
          <a:off x="107504" y="1124744"/>
          <a:ext cx="8964000" cy="5760720"/>
        </p:xfrm>
        <a:graphic>
          <a:graphicData uri="http://schemas.openxmlformats.org/drawingml/2006/table">
            <a:tbl>
              <a:tblPr firstRow="1" firstCol="1" bandRow="1"/>
              <a:tblGrid>
                <a:gridCol w="4320000"/>
                <a:gridCol w="1548000"/>
                <a:gridCol w="1548000"/>
                <a:gridCol w="1548000"/>
              </a:tblGrid>
              <a:tr h="204965">
                <a:tc>
                  <a:txBody>
                    <a:bodyPr/>
                    <a:lstStyle/>
                    <a:p>
                      <a:pPr>
                        <a:spcAft>
                          <a:spcPts val="0"/>
                        </a:spcAft>
                      </a:pPr>
                      <a:r>
                        <a:rPr lang="en-US" sz="1400" b="1" dirty="0">
                          <a:solidFill>
                            <a:srgbClr val="000000"/>
                          </a:solidFill>
                          <a:effectLst/>
                          <a:latin typeface="Calibri"/>
                          <a:ea typeface="Times New Roman"/>
                        </a:rPr>
                        <a:t>BTG PACTUAL TIMBERLAND FUND I FICFIP</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7,10%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-0,19%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751.959,58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en-US" sz="1400" b="1" dirty="0">
                          <a:solidFill>
                            <a:srgbClr val="000000"/>
                          </a:solidFill>
                          <a:effectLst/>
                          <a:latin typeface="Calibri"/>
                          <a:ea typeface="Times New Roman"/>
                        </a:rPr>
                        <a:t>WESTERN ASSET US INDEX 500 FI MULTIMERCADO</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6,63%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4,03%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14.451.013,19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CONQUEST EMPRESAS EMERGENTES FIP - FCCQ11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4,71%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4,77%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4.334.644,68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Arial"/>
                          <a:ea typeface="Times New Roman"/>
                        </a:rPr>
                        <a:t>META ATUARIAL (IPCA+5,87% a.a.)</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ctr">
                        <a:spcAft>
                          <a:spcPts val="0"/>
                        </a:spcAft>
                      </a:pPr>
                      <a:r>
                        <a:rPr lang="pt-BR" sz="1400" b="1">
                          <a:solidFill>
                            <a:srgbClr val="000000"/>
                          </a:solidFill>
                          <a:effectLst/>
                          <a:latin typeface="Arial"/>
                          <a:ea typeface="Times New Roman"/>
                        </a:rPr>
                        <a:t>3,47%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ctr">
                        <a:spcAft>
                          <a:spcPts val="0"/>
                        </a:spcAft>
                      </a:pPr>
                      <a:r>
                        <a:rPr lang="pt-BR" sz="1400" b="1">
                          <a:solidFill>
                            <a:srgbClr val="000000"/>
                          </a:solidFill>
                          <a:effectLst/>
                          <a:latin typeface="Arial"/>
                          <a:ea typeface="Times New Roman"/>
                        </a:rPr>
                        <a:t>1,46%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c>
                  <a:txBody>
                    <a:bodyPr/>
                    <a:lstStyle/>
                    <a:p>
                      <a:pPr algn="r">
                        <a:spcAft>
                          <a:spcPts val="0"/>
                        </a:spcAft>
                      </a:pPr>
                      <a:r>
                        <a:rPr lang="pt-BR" sz="1400" b="1">
                          <a:solidFill>
                            <a:srgbClr val="000000"/>
                          </a:solidFill>
                          <a:effectLst/>
                          <a:latin typeface="Arial"/>
                          <a:ea typeface="Times New Roman"/>
                        </a:rPr>
                        <a:t> </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00"/>
                    </a:solidFill>
                  </a:tcPr>
                </a:tc>
              </a:tr>
              <a:tr h="204965">
                <a:tc>
                  <a:txBody>
                    <a:bodyPr/>
                    <a:lstStyle/>
                    <a:p>
                      <a:pPr>
                        <a:spcAft>
                          <a:spcPts val="0"/>
                        </a:spcAft>
                      </a:pPr>
                      <a:r>
                        <a:rPr lang="pt-BR" sz="1400" b="1" dirty="0">
                          <a:solidFill>
                            <a:srgbClr val="000000"/>
                          </a:solidFill>
                          <a:effectLst/>
                          <a:latin typeface="Calibri"/>
                          <a:ea typeface="Times New Roman"/>
                        </a:rPr>
                        <a:t>ARX INCOME INSTITUCIONAL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0,61%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7,74%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5.495.468,35</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AZ QUEST EQUITY HEDGE FIC MULTIMERCADO</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0,09%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-0,24%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4.235.269,34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BTG PACTUAL DIVIDENDOS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-0,03%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8,17%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3.429.980,44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BRASIL PORTOS E ATIVOS LOGÍSTICOS FIP </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-0,32%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-0,13%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294.204,03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en-US" sz="1400" b="1" dirty="0">
                          <a:solidFill>
                            <a:srgbClr val="000000"/>
                          </a:solidFill>
                          <a:effectLst/>
                          <a:latin typeface="Calibri"/>
                          <a:ea typeface="Times New Roman"/>
                        </a:rPr>
                        <a:t>AZ QUEST SMALL MID CAPS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-0,40%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0,73%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15.176.385,81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BTG PACTUAL FUNDO DE CRI FII - FEXC11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-0,67%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1,05%</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418.000,00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GERAÇÃO DE ENERGIA MULTIESTRATÉGIA FIP</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-1,23%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-0,44%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215.328,20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BTG PACTUAL ABSOLUTO INSTITUCIONAL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-1,46%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1,73%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4.780.266,89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MAG FI MULTIMERCADO</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-1,48%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-0,80%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2.164.785,17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NAVI INSTITUCIONAL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-2,22%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5,53%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4.546.313,41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ITAÚ FOF RPI IBOVESPA ATIVO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-2,44%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3,89%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8.993.998,58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CAIXA VALOR RPPS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-2,68%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5,08%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536.291,61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CAIXA VALOR DIVIDENDOS RPPS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-2,74%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5,62%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2.166.055,63</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ICATU VANGUARDA DIVIDENDOS FI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-2,89%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5,06%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4.183.030,56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AZ QUEST AÇÕES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-3,15%</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1,92%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9.168.369,96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QUELUZ VALOR FI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-4,14%</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000000"/>
                          </a:solidFill>
                          <a:effectLst/>
                          <a:latin typeface="Calibri"/>
                          <a:ea typeface="Times New Roman"/>
                        </a:rPr>
                        <a:t>1,88%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13.588.486,46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GERAÇÃO FI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-5,17%</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000000"/>
                          </a:solidFill>
                          <a:effectLst/>
                          <a:latin typeface="Calibri"/>
                          <a:ea typeface="Times New Roman"/>
                        </a:rPr>
                        <a:t>1,26%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33.527.729,72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GROU CAPITAL VALOR FIC AÇÕES</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-5,89%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-1,81%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2.733.768,12</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BTG PACTUAL FUNDO DE FUNDOS FII - BCFF11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-6,96%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-6,39%</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950.950,00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en-US" sz="1400" b="1" dirty="0">
                          <a:solidFill>
                            <a:srgbClr val="000000"/>
                          </a:solidFill>
                          <a:effectLst/>
                          <a:latin typeface="Calibri"/>
                          <a:ea typeface="Times New Roman"/>
                        </a:rPr>
                        <a:t>BTG PACTUAL CORPORATE OFFICE FUND FII - BRCR1...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-7,60%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-5,65%</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1.906.172,00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VECTOR QUELUZ LAJES CORPORATIVAS FII - VLJS11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-8,26%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a:solidFill>
                            <a:srgbClr val="FF0000"/>
                          </a:solidFill>
                          <a:effectLst/>
                          <a:latin typeface="Calibri"/>
                          <a:ea typeface="Times New Roman"/>
                        </a:rPr>
                        <a:t>-8,26%</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a:solidFill>
                            <a:srgbClr val="000000"/>
                          </a:solidFill>
                          <a:effectLst/>
                          <a:latin typeface="Calibri"/>
                          <a:ea typeface="Times New Roman"/>
                        </a:rPr>
                        <a:t>1.806.269,68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r h="204965">
                <a:tc>
                  <a:txBody>
                    <a:bodyPr/>
                    <a:lstStyle/>
                    <a:p>
                      <a:pPr>
                        <a:spcAft>
                          <a:spcPts val="0"/>
                        </a:spcAft>
                      </a:pPr>
                      <a:r>
                        <a:rPr lang="pt-BR" sz="1400" b="1" dirty="0">
                          <a:solidFill>
                            <a:srgbClr val="000000"/>
                          </a:solidFill>
                          <a:effectLst/>
                          <a:latin typeface="Calibri"/>
                          <a:ea typeface="Times New Roman"/>
                        </a:rPr>
                        <a:t>PARQUE DOM PEDRO SHOPPING CENTER FII - PQDP11</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-9,41%</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ctr">
                        <a:spcAft>
                          <a:spcPts val="0"/>
                        </a:spcAft>
                      </a:pPr>
                      <a:r>
                        <a:rPr lang="pt-BR" sz="1400" b="1">
                          <a:solidFill>
                            <a:srgbClr val="FF0000"/>
                          </a:solidFill>
                          <a:effectLst/>
                          <a:latin typeface="Calibri"/>
                          <a:ea typeface="Times New Roman"/>
                        </a:rPr>
                        <a:t>-3,68%</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c>
                  <a:txBody>
                    <a:bodyPr/>
                    <a:lstStyle/>
                    <a:p>
                      <a:pPr algn="r">
                        <a:spcAft>
                          <a:spcPts val="0"/>
                        </a:spcAft>
                      </a:pPr>
                      <a:r>
                        <a:rPr lang="pt-BR" sz="1400" b="1">
                          <a:solidFill>
                            <a:srgbClr val="000000"/>
                          </a:solidFill>
                          <a:effectLst/>
                          <a:latin typeface="Calibri"/>
                          <a:ea typeface="Times New Roman"/>
                        </a:rPr>
                        <a:t>5.490.000,00</a:t>
                      </a:r>
                      <a:endParaRPr lang="pt-BR" sz="140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A5D5E2"/>
                    </a:solidFill>
                  </a:tcPr>
                </a:tc>
              </a:tr>
              <a:tr h="204965">
                <a:tc>
                  <a:txBody>
                    <a:bodyPr/>
                    <a:lstStyle/>
                    <a:p>
                      <a:pPr>
                        <a:spcAft>
                          <a:spcPts val="0"/>
                        </a:spcAft>
                      </a:pPr>
                      <a:r>
                        <a:rPr lang="pt-BR" sz="1400" b="1" dirty="0">
                          <a:solidFill>
                            <a:srgbClr val="000000"/>
                          </a:solidFill>
                          <a:effectLst/>
                          <a:latin typeface="Calibri"/>
                          <a:ea typeface="Times New Roman"/>
                        </a:rPr>
                        <a:t>RB CAPITAL DESENVOLVIMENTO RESIDENCIAL II FII...</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dirty="0">
                          <a:solidFill>
                            <a:srgbClr val="FF0000"/>
                          </a:solidFill>
                          <a:effectLst/>
                          <a:latin typeface="Calibri"/>
                          <a:ea typeface="Times New Roman"/>
                        </a:rPr>
                        <a:t>-12,82%</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spcAft>
                          <a:spcPts val="0"/>
                        </a:spcAft>
                      </a:pPr>
                      <a:r>
                        <a:rPr lang="pt-BR" sz="1400" b="1" dirty="0">
                          <a:solidFill>
                            <a:srgbClr val="FF0000"/>
                          </a:solidFill>
                          <a:effectLst/>
                          <a:latin typeface="Calibri"/>
                          <a:ea typeface="Times New Roman"/>
                        </a:rPr>
                        <a:t>-5,67%</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r">
                        <a:spcAft>
                          <a:spcPts val="0"/>
                        </a:spcAft>
                      </a:pPr>
                      <a:r>
                        <a:rPr lang="pt-BR" sz="1400" b="1" dirty="0">
                          <a:solidFill>
                            <a:srgbClr val="000000"/>
                          </a:solidFill>
                          <a:effectLst/>
                          <a:latin typeface="Calibri"/>
                          <a:ea typeface="Times New Roman"/>
                        </a:rPr>
                        <a:t>30.111,20</a:t>
                      </a:r>
                      <a:endParaRPr lang="pt-BR" sz="1400" dirty="0">
                        <a:effectLst/>
                        <a:latin typeface="Times New Roman"/>
                        <a:ea typeface="Times New Roman"/>
                      </a:endParaRPr>
                    </a:p>
                  </a:txBody>
                  <a:tcPr marL="45602" marR="45602"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r>
            </a:tbl>
          </a:graphicData>
        </a:graphic>
      </p:graphicFrame>
    </p:spTree>
    <p:extLst>
      <p:ext uri="{BB962C8B-B14F-4D97-AF65-F5344CB8AC3E}">
        <p14:creationId xmlns:p14="http://schemas.microsoft.com/office/powerpoint/2010/main" val="664554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509BACA-499B-4E43-BD49-960F148950BE}"/>
              </a:ext>
            </a:extLst>
          </p:cNvPr>
          <p:cNvSpPr>
            <a:spLocks noGrp="1"/>
          </p:cNvSpPr>
          <p:nvPr>
            <p:ph type="title"/>
          </p:nvPr>
        </p:nvSpPr>
        <p:spPr/>
        <p:txBody>
          <a:bodyPr rtlCol="0">
            <a:normAutofit fontScale="90000"/>
          </a:bodyPr>
          <a:lstStyle/>
          <a:p>
            <a:pPr eaLnBrk="1" fontAlgn="auto" hangingPunct="1">
              <a:spcAft>
                <a:spcPts val="0"/>
              </a:spcAft>
              <a:defRPr/>
            </a:pPr>
            <a:r>
              <a:rPr lang="pt-BR" b="1" dirty="0"/>
              <a:t>Certificado de Regularidade Previdenciária – CRP</a:t>
            </a:r>
          </a:p>
        </p:txBody>
      </p:sp>
      <p:sp>
        <p:nvSpPr>
          <p:cNvPr id="23555" name="Espaço Reservado para Conteúdo 2">
            <a:extLst>
              <a:ext uri="{FF2B5EF4-FFF2-40B4-BE49-F238E27FC236}">
                <a16:creationId xmlns="" xmlns:a16="http://schemas.microsoft.com/office/drawing/2014/main" id="{CFCF0464-5803-4881-9C10-A680804725CE}"/>
              </a:ext>
            </a:extLst>
          </p:cNvPr>
          <p:cNvSpPr>
            <a:spLocks noGrp="1"/>
          </p:cNvSpPr>
          <p:nvPr>
            <p:ph idx="1"/>
          </p:nvPr>
        </p:nvSpPr>
        <p:spPr>
          <a:xfrm>
            <a:off x="457200" y="1546225"/>
            <a:ext cx="8229600" cy="4525963"/>
          </a:xfrm>
        </p:spPr>
        <p:txBody>
          <a:bodyPr/>
          <a:lstStyle/>
          <a:p>
            <a:pPr marL="0" algn="just" eaLnBrk="1" hangingPunct="1">
              <a:buFont typeface="Arial" panose="020B0604020202020204" pitchFamily="34" charset="0"/>
              <a:buNone/>
            </a:pPr>
            <a:r>
              <a:rPr lang="pt-BR" altLang="pt-BR" b="1" dirty="0" smtClean="0"/>
              <a:t>O </a:t>
            </a:r>
            <a:r>
              <a:rPr lang="pt-BR" altLang="pt-BR" b="1" dirty="0"/>
              <a:t>CRP de 2021 foi emitido em </a:t>
            </a:r>
            <a:r>
              <a:rPr lang="pt-BR" altLang="pt-BR" b="1" dirty="0" smtClean="0"/>
              <a:t>31/03/2021, pois necessitava da aprovação das seguintes leis:</a:t>
            </a:r>
          </a:p>
          <a:p>
            <a:pPr algn="just"/>
            <a:r>
              <a:rPr lang="pt-BR" altLang="pt-BR" sz="2400" b="1" dirty="0" smtClean="0"/>
              <a:t>Lei Complementar nº 368/2021 - </a:t>
            </a:r>
            <a:r>
              <a:rPr lang="pt-BR" sz="2400" b="1" dirty="0"/>
              <a:t>alteração da contribuição previdenciária dos servidores municipais de Taboão da </a:t>
            </a:r>
            <a:r>
              <a:rPr lang="pt-BR" sz="2400" b="1" dirty="0" smtClean="0"/>
              <a:t>Serra;</a:t>
            </a:r>
          </a:p>
          <a:p>
            <a:pPr algn="just"/>
            <a:r>
              <a:rPr lang="pt-BR" sz="2400" b="1" dirty="0"/>
              <a:t>Lei Ordinária nº 2.368/2021 - que versa sobre acordo de parcelamento do pagamento de Contribuições Previdenciárias Patronais ao RPPS, suspensas em razão da Pandemia do Novo </a:t>
            </a:r>
            <a:r>
              <a:rPr lang="pt-BR" sz="2400" b="1" dirty="0" err="1"/>
              <a:t>Coronavirus</a:t>
            </a:r>
            <a:r>
              <a:rPr lang="pt-BR" sz="2400" b="1" dirty="0"/>
              <a:t>-(COVID-19</a:t>
            </a:r>
            <a:r>
              <a:rPr lang="pt-BR" sz="2400" b="1" dirty="0" smtClean="0"/>
              <a:t>);</a:t>
            </a:r>
            <a:endParaRPr lang="pt-BR" sz="2400" b="1" dirty="0"/>
          </a:p>
          <a:p>
            <a:pPr algn="just"/>
            <a:endParaRPr lang="pt-BR" b="1" dirty="0"/>
          </a:p>
          <a:p>
            <a:pPr marL="0" algn="just" eaLnBrk="1" hangingPunct="1">
              <a:buFont typeface="Arial" panose="020B0604020202020204" pitchFamily="34" charset="0"/>
              <a:buNone/>
            </a:pPr>
            <a:endParaRPr lang="pt-BR" altLang="pt-B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088"/>
            <a:ext cx="8788935" cy="6854912"/>
          </a:xfrm>
          <a:prstGeom prst="rect">
            <a:avLst/>
          </a:prstGeom>
        </p:spPr>
      </p:pic>
    </p:spTree>
    <p:extLst>
      <p:ext uri="{BB962C8B-B14F-4D97-AF65-F5344CB8AC3E}">
        <p14:creationId xmlns:p14="http://schemas.microsoft.com/office/powerpoint/2010/main" val="256183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a:extLst>
              <a:ext uri="{FF2B5EF4-FFF2-40B4-BE49-F238E27FC236}">
                <a16:creationId xmlns="" xmlns:a16="http://schemas.microsoft.com/office/drawing/2014/main" id="{C63131A2-0B53-4883-9CA1-83E3922DB499}"/>
              </a:ext>
            </a:extLst>
          </p:cNvPr>
          <p:cNvSpPr>
            <a:spLocks noGrp="1"/>
          </p:cNvSpPr>
          <p:nvPr>
            <p:ph type="title"/>
          </p:nvPr>
        </p:nvSpPr>
        <p:spPr>
          <a:xfrm>
            <a:off x="539750" y="5022304"/>
            <a:ext cx="8229600" cy="1143000"/>
          </a:xfrm>
        </p:spPr>
        <p:txBody>
          <a:bodyPr/>
          <a:lstStyle/>
          <a:p>
            <a:r>
              <a:rPr lang="pt-BR" altLang="pt-BR" dirty="0"/>
              <a:t/>
            </a:r>
            <a:br>
              <a:rPr lang="pt-BR" altLang="pt-BR" dirty="0"/>
            </a:br>
            <a:r>
              <a:rPr lang="pt-BR" altLang="pt-BR" sz="2600" dirty="0">
                <a:solidFill>
                  <a:srgbClr val="0000FF"/>
                </a:solidFill>
              </a:rPr>
              <a:t>Diretoria Executiva</a:t>
            </a:r>
            <a:r>
              <a:rPr lang="pt-BR" altLang="pt-BR" sz="3200" dirty="0"/>
              <a:t/>
            </a:r>
            <a:br>
              <a:rPr lang="pt-BR" altLang="pt-BR" sz="3200" dirty="0"/>
            </a:br>
            <a:r>
              <a:rPr lang="pt-BR" altLang="pt-BR" sz="2400" dirty="0"/>
              <a:t>Superintendente Autárquica – Eliana Bendini Lantyer</a:t>
            </a:r>
            <a:br>
              <a:rPr lang="pt-BR" altLang="pt-BR" sz="2400" dirty="0"/>
            </a:br>
            <a:r>
              <a:rPr lang="pt-BR" altLang="pt-BR" sz="2400" dirty="0"/>
              <a:t>Diretora Administrativa e Financeira – </a:t>
            </a:r>
            <a:r>
              <a:rPr lang="pt-BR" altLang="pt-BR" sz="2400" dirty="0" err="1"/>
              <a:t>Thaysa</a:t>
            </a:r>
            <a:r>
              <a:rPr lang="pt-BR" altLang="pt-BR" sz="2400" dirty="0"/>
              <a:t> Pinheiro Monteiro</a:t>
            </a:r>
            <a:br>
              <a:rPr lang="pt-BR" altLang="pt-BR" sz="2400" dirty="0"/>
            </a:br>
            <a:r>
              <a:rPr lang="pt-BR" altLang="pt-BR" sz="2400" dirty="0"/>
              <a:t>Diretor de Previdência – Daniel Cézar</a:t>
            </a:r>
            <a:br>
              <a:rPr lang="pt-BR" altLang="pt-BR" sz="2400" dirty="0"/>
            </a:br>
            <a:endParaRPr lang="pt-BR" altLang="pt-BR" sz="2400" dirty="0"/>
          </a:p>
        </p:txBody>
      </p:sp>
      <p:sp>
        <p:nvSpPr>
          <p:cNvPr id="25603" name="Espaço Reservado para Conteúdo 3">
            <a:extLst>
              <a:ext uri="{FF2B5EF4-FFF2-40B4-BE49-F238E27FC236}">
                <a16:creationId xmlns="" xmlns:a16="http://schemas.microsoft.com/office/drawing/2014/main" id="{F4F6F019-486E-4278-B652-2024E9A6F202}"/>
              </a:ext>
            </a:extLst>
          </p:cNvPr>
          <p:cNvSpPr>
            <a:spLocks noGrp="1"/>
          </p:cNvSpPr>
          <p:nvPr>
            <p:ph sz="half" idx="1"/>
          </p:nvPr>
        </p:nvSpPr>
        <p:spPr>
          <a:xfrm>
            <a:off x="179388" y="115888"/>
            <a:ext cx="4537075" cy="4525962"/>
          </a:xfrm>
        </p:spPr>
        <p:txBody>
          <a:bodyPr/>
          <a:lstStyle/>
          <a:p>
            <a:pPr>
              <a:buFont typeface="Arial" panose="020B0604020202020204" pitchFamily="34" charset="0"/>
              <a:buNone/>
            </a:pPr>
            <a:r>
              <a:rPr lang="pt-BR" altLang="pt-BR" sz="2400" dirty="0">
                <a:solidFill>
                  <a:srgbClr val="0000FF"/>
                </a:solidFill>
              </a:rPr>
              <a:t>Conselho Municipal de Previdência</a:t>
            </a:r>
          </a:p>
          <a:p>
            <a:pPr>
              <a:buFont typeface="Arial" panose="020B0604020202020204" pitchFamily="34" charset="0"/>
              <a:buNone/>
            </a:pPr>
            <a:r>
              <a:rPr lang="pt-BR" altLang="pt-BR" sz="2400" dirty="0"/>
              <a:t>Mario da Silva Gomes</a:t>
            </a:r>
          </a:p>
          <a:p>
            <a:pPr>
              <a:buFont typeface="Arial" panose="020B0604020202020204" pitchFamily="34" charset="0"/>
              <a:buNone/>
            </a:pPr>
            <a:r>
              <a:rPr lang="pt-BR" altLang="pt-BR" sz="2400" dirty="0"/>
              <a:t>Neuza Neves Vieira</a:t>
            </a:r>
          </a:p>
          <a:p>
            <a:pPr>
              <a:buFont typeface="Arial" panose="020B0604020202020204" pitchFamily="34" charset="0"/>
              <a:buNone/>
            </a:pPr>
            <a:r>
              <a:rPr lang="pt-BR" altLang="pt-BR" sz="2400" dirty="0"/>
              <a:t>Alexandre Rafael Diniz</a:t>
            </a:r>
          </a:p>
          <a:p>
            <a:pPr>
              <a:buNone/>
            </a:pPr>
            <a:r>
              <a:rPr lang="pt-BR" sz="2400" dirty="0"/>
              <a:t>Juliana Rodrigues Coimbra Roque</a:t>
            </a:r>
            <a:endParaRPr lang="pt-BR" altLang="pt-BR" sz="2400" dirty="0"/>
          </a:p>
          <a:p>
            <a:pPr>
              <a:buFont typeface="Arial" panose="020B0604020202020204" pitchFamily="34" charset="0"/>
              <a:buNone/>
            </a:pPr>
            <a:r>
              <a:rPr lang="pt-BR" altLang="pt-BR" sz="2400" dirty="0"/>
              <a:t>Reinaldo Silva Borges</a:t>
            </a:r>
          </a:p>
          <a:p>
            <a:pPr>
              <a:buNone/>
            </a:pPr>
            <a:r>
              <a:rPr lang="pt-BR" sz="2400" dirty="0"/>
              <a:t>Walter </a:t>
            </a:r>
            <a:r>
              <a:rPr lang="pt-BR" sz="2400" dirty="0" err="1"/>
              <a:t>Tanoue</a:t>
            </a:r>
            <a:r>
              <a:rPr lang="pt-BR" sz="2400" dirty="0"/>
              <a:t> Hasegawa Junior</a:t>
            </a:r>
            <a:endParaRPr lang="pt-BR" altLang="pt-BR" sz="2400" dirty="0"/>
          </a:p>
        </p:txBody>
      </p:sp>
      <p:sp>
        <p:nvSpPr>
          <p:cNvPr id="5" name="Espaço Reservado para Conteúdo 4">
            <a:extLst>
              <a:ext uri="{FF2B5EF4-FFF2-40B4-BE49-F238E27FC236}">
                <a16:creationId xmlns="" xmlns:a16="http://schemas.microsoft.com/office/drawing/2014/main" id="{11EA1F9D-663F-460B-B745-8F36E3EF7CAB}"/>
              </a:ext>
            </a:extLst>
          </p:cNvPr>
          <p:cNvSpPr>
            <a:spLocks noGrp="1"/>
          </p:cNvSpPr>
          <p:nvPr>
            <p:ph sz="half" idx="2"/>
          </p:nvPr>
        </p:nvSpPr>
        <p:spPr>
          <a:xfrm>
            <a:off x="4572000" y="115888"/>
            <a:ext cx="4464050" cy="4525962"/>
          </a:xfrm>
        </p:spPr>
        <p:txBody>
          <a:bodyPr/>
          <a:lstStyle/>
          <a:p>
            <a:pPr>
              <a:buFont typeface="Arial" charset="0"/>
              <a:buNone/>
              <a:defRPr/>
            </a:pPr>
            <a:r>
              <a:rPr lang="pt-BR" sz="2400" dirty="0">
                <a:solidFill>
                  <a:srgbClr val="0000FF"/>
                </a:solidFill>
              </a:rPr>
              <a:t>Conselho Fiscal</a:t>
            </a:r>
          </a:p>
          <a:p>
            <a:pPr>
              <a:buFont typeface="Arial" charset="0"/>
              <a:buNone/>
              <a:defRPr/>
            </a:pPr>
            <a:r>
              <a:rPr lang="pt-BR" sz="2400" dirty="0"/>
              <a:t>Jair José dos Santos</a:t>
            </a:r>
          </a:p>
          <a:p>
            <a:pPr>
              <a:buNone/>
              <a:defRPr/>
            </a:pPr>
            <a:r>
              <a:rPr lang="pt-BR" sz="2400" dirty="0"/>
              <a:t>Laércio Calmon dos Santos</a:t>
            </a:r>
          </a:p>
          <a:p>
            <a:pPr>
              <a:buFont typeface="Arial" charset="0"/>
              <a:buNone/>
              <a:defRPr/>
            </a:pPr>
            <a:r>
              <a:rPr lang="pt-BR" altLang="pt-BR" sz="2400" dirty="0"/>
              <a:t>Silvonei Rogério Guedes</a:t>
            </a:r>
          </a:p>
          <a:p>
            <a:pPr marL="0" indent="0">
              <a:buFont typeface="Arial" charset="0"/>
              <a:buNone/>
              <a:defRPr/>
            </a:pPr>
            <a:r>
              <a:rPr lang="pt-BR" sz="2400" dirty="0"/>
              <a:t>Thomaz Martin Gonçalves </a:t>
            </a:r>
            <a:r>
              <a:rPr lang="pt-BR" sz="2400" dirty="0" err="1"/>
              <a:t>Oyamaguchi</a:t>
            </a:r>
            <a:endParaRPr lang="pt-BR" sz="2400" dirty="0"/>
          </a:p>
          <a:p>
            <a:pPr>
              <a:buFont typeface="Arial" charset="0"/>
              <a:buNone/>
              <a:defRPr/>
            </a:pPr>
            <a:endParaRPr lang="pt-BR" sz="1400" dirty="0"/>
          </a:p>
          <a:p>
            <a:pPr>
              <a:buFont typeface="Arial" charset="0"/>
              <a:buNone/>
              <a:defRPr/>
            </a:pPr>
            <a:r>
              <a:rPr lang="pt-BR" sz="2400" dirty="0">
                <a:solidFill>
                  <a:srgbClr val="0000FF"/>
                </a:solidFill>
              </a:rPr>
              <a:t>Comitê de Investimentos</a:t>
            </a:r>
          </a:p>
          <a:p>
            <a:pPr>
              <a:buFont typeface="Arial" charset="0"/>
              <a:buNone/>
              <a:defRPr/>
            </a:pPr>
            <a:r>
              <a:rPr lang="pt-BR" sz="2400" dirty="0"/>
              <a:t>Edinaldo da Silva Leite</a:t>
            </a:r>
          </a:p>
          <a:p>
            <a:pPr>
              <a:buFont typeface="Arial" charset="0"/>
              <a:buNone/>
              <a:defRPr/>
            </a:pPr>
            <a:r>
              <a:rPr lang="pt-BR" sz="2400" dirty="0"/>
              <a:t>Maria Carmen Fernandes Ruiz</a:t>
            </a:r>
          </a:p>
          <a:p>
            <a:pPr>
              <a:buNone/>
            </a:pPr>
            <a:r>
              <a:rPr lang="pt-BR" altLang="pt-BR" sz="2400" dirty="0"/>
              <a:t>Ricardo Teodoro Silva de Souza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 xmlns:a16="http://schemas.microsoft.com/office/drawing/2014/main" id="{89BD4627-65AC-4A5C-8309-E2A06716BFF0}"/>
              </a:ext>
            </a:extLst>
          </p:cNvPr>
          <p:cNvSpPr>
            <a:spLocks noGrp="1"/>
          </p:cNvSpPr>
          <p:nvPr>
            <p:ph type="ctrTitle"/>
          </p:nvPr>
        </p:nvSpPr>
        <p:spPr>
          <a:xfrm>
            <a:off x="685800" y="214313"/>
            <a:ext cx="7772400" cy="1470025"/>
          </a:xfrm>
        </p:spPr>
        <p:txBody>
          <a:bodyPr/>
          <a:lstStyle/>
          <a:p>
            <a:r>
              <a:rPr lang="pt-BR" altLang="pt-BR" dirty="0"/>
              <a:t>Para saber mais acesse:</a:t>
            </a:r>
            <a:br>
              <a:rPr lang="pt-BR" altLang="pt-BR" dirty="0"/>
            </a:br>
            <a:r>
              <a:rPr lang="pt-BR" altLang="pt-BR" dirty="0">
                <a:solidFill>
                  <a:srgbClr val="0000FF"/>
                </a:solidFill>
              </a:rPr>
              <a:t>www.taboaoprev.com.br</a:t>
            </a:r>
          </a:p>
        </p:txBody>
      </p:sp>
      <p:sp>
        <p:nvSpPr>
          <p:cNvPr id="26627" name="Subtítulo 2">
            <a:extLst>
              <a:ext uri="{FF2B5EF4-FFF2-40B4-BE49-F238E27FC236}">
                <a16:creationId xmlns="" xmlns:a16="http://schemas.microsoft.com/office/drawing/2014/main" id="{E4E5D585-F4FB-43C9-BB74-EA0C027C59BF}"/>
              </a:ext>
            </a:extLst>
          </p:cNvPr>
          <p:cNvSpPr>
            <a:spLocks noGrp="1"/>
          </p:cNvSpPr>
          <p:nvPr>
            <p:ph type="subTitle" idx="1"/>
          </p:nvPr>
        </p:nvSpPr>
        <p:spPr>
          <a:xfrm>
            <a:off x="357188" y="1714500"/>
            <a:ext cx="8501062" cy="4954588"/>
          </a:xfrm>
        </p:spPr>
        <p:txBody>
          <a:bodyPr/>
          <a:lstStyle/>
          <a:p>
            <a:r>
              <a:rPr lang="pt-BR" altLang="pt-BR" sz="2000" b="1" dirty="0">
                <a:solidFill>
                  <a:schemeClr val="tx1"/>
                </a:solidFill>
              </a:rPr>
              <a:t>No site estão disponíveis informações sobre:</a:t>
            </a:r>
          </a:p>
          <a:p>
            <a:pPr algn="l">
              <a:buFont typeface="Arial" panose="020B0604020202020204" pitchFamily="34" charset="0"/>
              <a:buChar char="•"/>
            </a:pPr>
            <a:r>
              <a:rPr lang="pt-BR" altLang="pt-BR" sz="2000" b="1" dirty="0">
                <a:solidFill>
                  <a:schemeClr val="tx1"/>
                </a:solidFill>
              </a:rPr>
              <a:t> Autorização de Aplicação Resgate;</a:t>
            </a:r>
          </a:p>
          <a:p>
            <a:pPr algn="l">
              <a:buFont typeface="Arial" panose="020B0604020202020204" pitchFamily="34" charset="0"/>
              <a:buChar char="•"/>
            </a:pPr>
            <a:r>
              <a:rPr lang="pt-BR" altLang="pt-BR" sz="2000" b="1" dirty="0">
                <a:solidFill>
                  <a:schemeClr val="tx1"/>
                </a:solidFill>
              </a:rPr>
              <a:t> Atas das Reuniões dos Conselhos e Comitê;</a:t>
            </a:r>
          </a:p>
          <a:p>
            <a:pPr algn="l">
              <a:buFont typeface="Arial" panose="020B0604020202020204" pitchFamily="34" charset="0"/>
              <a:buChar char="•"/>
            </a:pPr>
            <a:r>
              <a:rPr lang="pt-BR" altLang="pt-BR" sz="2000" b="1" dirty="0">
                <a:solidFill>
                  <a:schemeClr val="tx1"/>
                </a:solidFill>
              </a:rPr>
              <a:t> Cenário Econômico;</a:t>
            </a:r>
          </a:p>
          <a:p>
            <a:pPr algn="l">
              <a:buFont typeface="Arial" panose="020B0604020202020204" pitchFamily="34" charset="0"/>
              <a:buChar char="•"/>
            </a:pPr>
            <a:r>
              <a:rPr lang="pt-BR" altLang="pt-BR" sz="2000" b="1" dirty="0">
                <a:solidFill>
                  <a:schemeClr val="tx1"/>
                </a:solidFill>
              </a:rPr>
              <a:t> Contratos/Licitações;</a:t>
            </a:r>
          </a:p>
          <a:p>
            <a:pPr algn="l">
              <a:buFont typeface="Arial" panose="020B0604020202020204" pitchFamily="34" charset="0"/>
              <a:buChar char="•"/>
            </a:pPr>
            <a:r>
              <a:rPr lang="pt-BR" altLang="pt-BR" sz="2000" b="1" dirty="0">
                <a:solidFill>
                  <a:schemeClr val="tx1"/>
                </a:solidFill>
              </a:rPr>
              <a:t> Instituições Financeiras Credenciadas a operarem com a Taboãoprev;</a:t>
            </a:r>
          </a:p>
          <a:p>
            <a:pPr algn="l">
              <a:buFont typeface="Arial" panose="020B0604020202020204" pitchFamily="34" charset="0"/>
              <a:buChar char="•"/>
            </a:pPr>
            <a:r>
              <a:rPr lang="pt-BR" altLang="pt-BR" sz="2000" b="1" dirty="0">
                <a:solidFill>
                  <a:schemeClr val="tx1"/>
                </a:solidFill>
              </a:rPr>
              <a:t> Investimentos Financeiros;</a:t>
            </a:r>
          </a:p>
          <a:p>
            <a:pPr algn="l">
              <a:buFont typeface="Arial" panose="020B0604020202020204" pitchFamily="34" charset="0"/>
              <a:buChar char="•"/>
            </a:pPr>
            <a:r>
              <a:rPr lang="pt-BR" altLang="pt-BR" sz="2000" b="1" dirty="0">
                <a:solidFill>
                  <a:schemeClr val="tx1"/>
                </a:solidFill>
              </a:rPr>
              <a:t> Política de Investimentos;</a:t>
            </a:r>
          </a:p>
          <a:p>
            <a:pPr algn="l">
              <a:buFont typeface="Arial" panose="020B0604020202020204" pitchFamily="34" charset="0"/>
              <a:buChar char="•"/>
            </a:pPr>
            <a:r>
              <a:rPr lang="pt-BR" altLang="pt-BR" sz="2000" b="1" dirty="0">
                <a:solidFill>
                  <a:schemeClr val="tx1"/>
                </a:solidFill>
              </a:rPr>
              <a:t> Prestação de Contas – Demonstrações Contábeis por Trimestre;</a:t>
            </a:r>
          </a:p>
          <a:p>
            <a:pPr algn="l">
              <a:buFont typeface="Arial" panose="020B0604020202020204" pitchFamily="34" charset="0"/>
              <a:buChar char="•"/>
            </a:pPr>
            <a:r>
              <a:rPr lang="pt-BR" altLang="pt-BR" sz="2000" b="1" dirty="0">
                <a:solidFill>
                  <a:schemeClr val="tx1"/>
                </a:solidFill>
              </a:rPr>
              <a:t> Concursos Públicos;</a:t>
            </a:r>
          </a:p>
          <a:p>
            <a:pPr algn="l">
              <a:buFont typeface="Arial" panose="020B0604020202020204" pitchFamily="34" charset="0"/>
              <a:buChar char="•"/>
            </a:pPr>
            <a:r>
              <a:rPr lang="pt-BR" altLang="pt-BR" sz="2000" b="1" dirty="0">
                <a:solidFill>
                  <a:schemeClr val="tx1"/>
                </a:solidFill>
              </a:rPr>
              <a:t> Holerites e Informe de Rendimentos;</a:t>
            </a:r>
          </a:p>
          <a:p>
            <a:pPr algn="l">
              <a:buFont typeface="Arial" panose="020B0604020202020204" pitchFamily="34" charset="0"/>
              <a:buChar char="•"/>
            </a:pPr>
            <a:r>
              <a:rPr lang="pt-BR" altLang="pt-BR" sz="2000" b="1" dirty="0">
                <a:solidFill>
                  <a:schemeClr val="tx1"/>
                </a:solidFill>
              </a:rPr>
              <a:t> Instituições parceiras da Taboãoprev; e</a:t>
            </a:r>
          </a:p>
          <a:p>
            <a:pPr algn="l">
              <a:buFont typeface="Arial" panose="020B0604020202020204" pitchFamily="34" charset="0"/>
              <a:buChar char="•"/>
            </a:pPr>
            <a:r>
              <a:rPr lang="pt-BR" altLang="pt-BR" sz="2000" b="1" dirty="0">
                <a:solidFill>
                  <a:schemeClr val="tx1"/>
                </a:solidFill>
              </a:rPr>
              <a:t> Outras informações.</a:t>
            </a:r>
          </a:p>
          <a:p>
            <a:pPr algn="l">
              <a:buFont typeface="Arial" panose="020B0604020202020204" pitchFamily="34" charset="0"/>
              <a:buChar char="•"/>
            </a:pPr>
            <a:endParaRPr lang="pt-BR" altLang="pt-BR" sz="2000" b="1" dirty="0">
              <a:solidFill>
                <a:schemeClr val="tx1"/>
              </a:solidFill>
            </a:endParaRPr>
          </a:p>
          <a:p>
            <a:pPr algn="l">
              <a:buFont typeface="Arial" panose="020B0604020202020204" pitchFamily="34" charset="0"/>
              <a:buChar char="•"/>
            </a:pPr>
            <a:endParaRPr lang="pt-BR" altLang="pt-BR" dirty="0">
              <a:solidFill>
                <a:schemeClr val="tx1"/>
              </a:solidFill>
            </a:endParaRPr>
          </a:p>
        </p:txBody>
      </p:sp>
      <p:pic>
        <p:nvPicPr>
          <p:cNvPr id="26628" name="Imagem 1">
            <a:extLst>
              <a:ext uri="{FF2B5EF4-FFF2-40B4-BE49-F238E27FC236}">
                <a16:creationId xmlns="" xmlns:a16="http://schemas.microsoft.com/office/drawing/2014/main" id="{1AD43818-57B9-4F15-B55A-B56FD0100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132856"/>
            <a:ext cx="32400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m 1"/>
          <p:cNvPicPr>
            <a:picLocks/>
          </p:cNvPicPr>
          <p:nvPr/>
        </p:nvPicPr>
        <p:blipFill>
          <a:blip r:embed="rId3">
            <a:extLst>
              <a:ext uri="{28A0092B-C50C-407E-A947-70E740481C1C}">
                <a14:useLocalDpi xmlns:a14="http://schemas.microsoft.com/office/drawing/2010/main" val="0"/>
              </a:ext>
            </a:extLst>
          </a:blip>
          <a:stretch>
            <a:fillRect/>
          </a:stretch>
        </p:blipFill>
        <p:spPr>
          <a:xfrm>
            <a:off x="5700314" y="5229200"/>
            <a:ext cx="3240000" cy="136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lc="http://schemas.openxmlformats.org/drawingml/2006/lockedCanvas" xmlns:a16="http://schemas.microsoft.com/office/drawing/2014/main" xmlns="" xmlns:xdr="http://schemas.openxmlformats.org/drawingml/2006/spreadsheetDrawing" id="{ED2AB8CC-6861-4015-ADC2-C7CB6CB15E1D}"/>
              </a:ext>
            </a:extLst>
          </p:cNvPr>
          <p:cNvGraphicFramePr>
            <a:graphicFrameLocks/>
          </p:cNvGraphicFramePr>
          <p:nvPr>
            <p:extLst>
              <p:ext uri="{D42A27DB-BD31-4B8C-83A1-F6EECF244321}">
                <p14:modId xmlns:p14="http://schemas.microsoft.com/office/powerpoint/2010/main" val="241317379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6051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 xmlns:a16="http://schemas.microsoft.com/office/drawing/2014/main" id="{BFDEB8E3-6B7E-488B-9AE1-08D9456E0F79}"/>
              </a:ext>
            </a:extLst>
          </p:cNvPr>
          <p:cNvGraphicFramePr>
            <a:graphicFrameLocks noGrp="1"/>
          </p:cNvGraphicFramePr>
          <p:nvPr>
            <p:extLst>
              <p:ext uri="{D42A27DB-BD31-4B8C-83A1-F6EECF244321}">
                <p14:modId xmlns:p14="http://schemas.microsoft.com/office/powerpoint/2010/main" val="1284871773"/>
              </p:ext>
            </p:extLst>
          </p:nvPr>
        </p:nvGraphicFramePr>
        <p:xfrm>
          <a:off x="179513" y="981071"/>
          <a:ext cx="8569200" cy="5598035"/>
        </p:xfrm>
        <a:graphic>
          <a:graphicData uri="http://schemas.openxmlformats.org/drawingml/2006/table">
            <a:tbl>
              <a:tblPr>
                <a:tableStyleId>{5C22544A-7EE6-4342-B048-85BDC9FD1C3A}</a:tableStyleId>
              </a:tblPr>
              <a:tblGrid>
                <a:gridCol w="1958248">
                  <a:extLst>
                    <a:ext uri="{9D8B030D-6E8A-4147-A177-3AD203B41FA5}">
                      <a16:colId xmlns="" xmlns:a16="http://schemas.microsoft.com/office/drawing/2014/main" val="20000"/>
                    </a:ext>
                  </a:extLst>
                </a:gridCol>
                <a:gridCol w="1174948">
                  <a:extLst>
                    <a:ext uri="{9D8B030D-6E8A-4147-A177-3AD203B41FA5}">
                      <a16:colId xmlns="" xmlns:a16="http://schemas.microsoft.com/office/drawing/2014/main" val="20001"/>
                    </a:ext>
                  </a:extLst>
                </a:gridCol>
                <a:gridCol w="1360467">
                  <a:extLst>
                    <a:ext uri="{9D8B030D-6E8A-4147-A177-3AD203B41FA5}">
                      <a16:colId xmlns="" xmlns:a16="http://schemas.microsoft.com/office/drawing/2014/main" val="20002"/>
                    </a:ext>
                  </a:extLst>
                </a:gridCol>
                <a:gridCol w="1319241">
                  <a:extLst>
                    <a:ext uri="{9D8B030D-6E8A-4147-A177-3AD203B41FA5}">
                      <a16:colId xmlns="" xmlns:a16="http://schemas.microsoft.com/office/drawing/2014/main" val="20003"/>
                    </a:ext>
                  </a:extLst>
                </a:gridCol>
                <a:gridCol w="1278014">
                  <a:extLst>
                    <a:ext uri="{9D8B030D-6E8A-4147-A177-3AD203B41FA5}">
                      <a16:colId xmlns="" xmlns:a16="http://schemas.microsoft.com/office/drawing/2014/main" val="20004"/>
                    </a:ext>
                  </a:extLst>
                </a:gridCol>
                <a:gridCol w="1478282">
                  <a:extLst>
                    <a:ext uri="{9D8B030D-6E8A-4147-A177-3AD203B41FA5}">
                      <a16:colId xmlns="" xmlns:a16="http://schemas.microsoft.com/office/drawing/2014/main" val="20005"/>
                    </a:ext>
                  </a:extLst>
                </a:gridCol>
              </a:tblGrid>
              <a:tr h="702035">
                <a:tc>
                  <a:txBody>
                    <a:bodyPr/>
                    <a:lstStyle/>
                    <a:p>
                      <a:pPr algn="ctr" fontAlgn="b"/>
                      <a:r>
                        <a:rPr lang="pt-BR" sz="1400" b="1" u="none" strike="noStrike" kern="1200" dirty="0">
                          <a:solidFill>
                            <a:schemeClr val="dk1"/>
                          </a:solidFill>
                          <a:effectLst/>
                          <a:latin typeface="+mn-lt"/>
                          <a:ea typeface="+mn-ea"/>
                          <a:cs typeface="+mn-cs"/>
                        </a:rPr>
                        <a:t>Anos</a:t>
                      </a:r>
                    </a:p>
                  </a:txBody>
                  <a:tcPr marL="9526" marR="9526" marT="9525" marB="0" anchor="ctr"/>
                </a:tc>
                <a:tc>
                  <a:txBody>
                    <a:bodyPr/>
                    <a:lstStyle/>
                    <a:p>
                      <a:pPr algn="ctr" fontAlgn="ctr"/>
                      <a:r>
                        <a:rPr lang="pt-BR" sz="1400" b="1" u="none" strike="noStrike" dirty="0">
                          <a:effectLst/>
                        </a:rPr>
                        <a:t>Ativos</a:t>
                      </a:r>
                      <a:endParaRPr lang="pt-BR" sz="1400" b="1" i="0" u="none" strike="noStrike" dirty="0">
                        <a:solidFill>
                          <a:srgbClr val="000000"/>
                        </a:solidFill>
                        <a:effectLst/>
                        <a:latin typeface="Calibri"/>
                      </a:endParaRPr>
                    </a:p>
                  </a:txBody>
                  <a:tcPr marL="9526" marR="9526" marT="9525" marB="0" anchor="ctr"/>
                </a:tc>
                <a:tc>
                  <a:txBody>
                    <a:bodyPr/>
                    <a:lstStyle/>
                    <a:p>
                      <a:pPr algn="ctr" fontAlgn="ctr"/>
                      <a:r>
                        <a:rPr lang="pt-BR" sz="1400" b="1" u="none" strike="noStrike" dirty="0">
                          <a:effectLst/>
                        </a:rPr>
                        <a:t>Aposentados</a:t>
                      </a:r>
                      <a:endParaRPr lang="pt-BR" sz="1400" b="1" i="0" u="none" strike="noStrike" dirty="0">
                        <a:solidFill>
                          <a:srgbClr val="000000"/>
                        </a:solidFill>
                        <a:effectLst/>
                        <a:latin typeface="Calibri"/>
                      </a:endParaRPr>
                    </a:p>
                  </a:txBody>
                  <a:tcPr marL="9526" marR="9526" marT="9525" marB="0" anchor="ctr"/>
                </a:tc>
                <a:tc>
                  <a:txBody>
                    <a:bodyPr/>
                    <a:lstStyle/>
                    <a:p>
                      <a:pPr algn="ctr" fontAlgn="ctr"/>
                      <a:r>
                        <a:rPr lang="pt-BR" sz="1400" b="1" u="none" strike="noStrike" dirty="0">
                          <a:effectLst/>
                        </a:rPr>
                        <a:t>Pensionistas</a:t>
                      </a:r>
                      <a:endParaRPr lang="pt-BR" sz="1400" b="1" i="0" u="none" strike="noStrike" dirty="0">
                        <a:solidFill>
                          <a:srgbClr val="000000"/>
                        </a:solidFill>
                        <a:effectLst/>
                        <a:latin typeface="Calibri"/>
                      </a:endParaRPr>
                    </a:p>
                  </a:txBody>
                  <a:tcPr marL="9526" marR="9526" marT="9525" marB="0" anchor="ctr"/>
                </a:tc>
                <a:tc>
                  <a:txBody>
                    <a:bodyPr/>
                    <a:lstStyle/>
                    <a:p>
                      <a:pPr algn="ctr" fontAlgn="b"/>
                      <a:r>
                        <a:rPr lang="pt-BR" sz="1400" b="1" i="0" u="none" strike="noStrike" dirty="0">
                          <a:solidFill>
                            <a:srgbClr val="000000"/>
                          </a:solidFill>
                          <a:effectLst/>
                          <a:latin typeface="Calibri"/>
                        </a:rPr>
                        <a:t>Total Aposentados e Pensionistas</a:t>
                      </a:r>
                    </a:p>
                  </a:txBody>
                  <a:tcPr marL="9526" marR="9526" marT="9525" marB="0" anchor="ctr"/>
                </a:tc>
                <a:tc>
                  <a:txBody>
                    <a:bodyPr/>
                    <a:lstStyle/>
                    <a:p>
                      <a:pPr algn="ctr" fontAlgn="b"/>
                      <a:r>
                        <a:rPr lang="pt-BR" sz="1400" b="1" i="0" u="none" strike="noStrike" dirty="0">
                          <a:solidFill>
                            <a:srgbClr val="000000"/>
                          </a:solidFill>
                          <a:effectLst/>
                          <a:latin typeface="Calibri"/>
                        </a:rPr>
                        <a:t>Relação Ativos / Aposentados e Pensionistas</a:t>
                      </a:r>
                    </a:p>
                  </a:txBody>
                  <a:tcPr marL="9526" marR="9526" marT="9525" marB="0" anchor="ctr"/>
                </a:tc>
                <a:extLst>
                  <a:ext uri="{0D108BD9-81ED-4DB2-BD59-A6C34878D82A}">
                    <a16:rowId xmlns="" xmlns:a16="http://schemas.microsoft.com/office/drawing/2014/main" val="10000"/>
                  </a:ext>
                </a:extLst>
              </a:tr>
              <a:tr h="612000">
                <a:tc>
                  <a:txBody>
                    <a:bodyPr/>
                    <a:lstStyle/>
                    <a:p>
                      <a:pPr algn="ctr" fontAlgn="b"/>
                      <a:r>
                        <a:rPr lang="pt-BR" sz="2000" b="1" u="none" strike="noStrike" dirty="0">
                          <a:effectLst/>
                        </a:rPr>
                        <a:t>2014</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4.642</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834</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235</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1.069</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4,3</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4"/>
                  </a:ext>
                </a:extLst>
              </a:tr>
              <a:tr h="612000">
                <a:tc>
                  <a:txBody>
                    <a:bodyPr/>
                    <a:lstStyle/>
                    <a:p>
                      <a:pPr algn="ctr" fontAlgn="b"/>
                      <a:r>
                        <a:rPr lang="pt-BR" sz="2000" b="1" u="none" strike="noStrike" dirty="0">
                          <a:effectLst/>
                        </a:rPr>
                        <a:t>2015</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4.598</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926</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217</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1.143</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4,0</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5"/>
                  </a:ext>
                </a:extLst>
              </a:tr>
              <a:tr h="612000">
                <a:tc>
                  <a:txBody>
                    <a:bodyPr/>
                    <a:lstStyle/>
                    <a:p>
                      <a:pPr algn="ctr" fontAlgn="b"/>
                      <a:r>
                        <a:rPr lang="pt-BR" sz="2000" b="1" u="none" strike="noStrike" dirty="0">
                          <a:effectLst/>
                        </a:rPr>
                        <a:t>2016</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4.923</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1.006</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223</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1.229</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4,0</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6"/>
                  </a:ext>
                </a:extLst>
              </a:tr>
              <a:tr h="612000">
                <a:tc>
                  <a:txBody>
                    <a:bodyPr/>
                    <a:lstStyle/>
                    <a:p>
                      <a:pPr algn="ctr" fontAlgn="b"/>
                      <a:r>
                        <a:rPr lang="pt-BR" sz="2000" b="1" u="none" strike="noStrike" dirty="0">
                          <a:effectLst/>
                        </a:rPr>
                        <a:t>2017</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5.104</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1.162</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238</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1.400</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3,6</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7"/>
                  </a:ext>
                </a:extLst>
              </a:tr>
              <a:tr h="612000">
                <a:tc>
                  <a:txBody>
                    <a:bodyPr/>
                    <a:lstStyle/>
                    <a:p>
                      <a:pPr algn="ctr" fontAlgn="b"/>
                      <a:r>
                        <a:rPr lang="pt-BR" sz="2000" b="1" u="none" strike="noStrike" dirty="0">
                          <a:effectLst/>
                        </a:rPr>
                        <a:t>2018</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5.611</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1.242</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254</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1.496</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3,8</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8"/>
                  </a:ext>
                </a:extLst>
              </a:tr>
              <a:tr h="612000">
                <a:tc>
                  <a:txBody>
                    <a:bodyPr/>
                    <a:lstStyle/>
                    <a:p>
                      <a:pPr algn="ctr" fontAlgn="b"/>
                      <a:r>
                        <a:rPr lang="pt-BR" sz="2000" b="1" u="none" strike="noStrike" dirty="0">
                          <a:effectLst/>
                        </a:rPr>
                        <a:t>2019</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5.773</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1.321</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249</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u="none" strike="noStrike" dirty="0">
                          <a:effectLst/>
                        </a:rPr>
                        <a:t>1.570</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u="none" strike="noStrike" dirty="0">
                          <a:effectLst/>
                        </a:rPr>
                        <a:t>3,7</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09"/>
                  </a:ext>
                </a:extLst>
              </a:tr>
              <a:tr h="612000">
                <a:tc>
                  <a:txBody>
                    <a:bodyPr/>
                    <a:lstStyle/>
                    <a:p>
                      <a:pPr algn="ctr" fontAlgn="b"/>
                      <a:r>
                        <a:rPr lang="pt-BR" sz="2000" b="1" i="0" u="none" strike="noStrike" dirty="0">
                          <a:solidFill>
                            <a:srgbClr val="000000"/>
                          </a:solidFill>
                          <a:effectLst/>
                          <a:latin typeface="Calibri"/>
                        </a:rPr>
                        <a:t>2020</a:t>
                      </a:r>
                    </a:p>
                  </a:txBody>
                  <a:tcPr marL="9526" marR="9526" marT="9525" marB="0" anchor="ctr"/>
                </a:tc>
                <a:tc>
                  <a:txBody>
                    <a:bodyPr/>
                    <a:lstStyle/>
                    <a:p>
                      <a:pPr algn="r" fontAlgn="b"/>
                      <a:r>
                        <a:rPr lang="pt-BR" sz="2000" b="1" i="0" u="none" strike="noStrike" dirty="0">
                          <a:solidFill>
                            <a:srgbClr val="000000"/>
                          </a:solidFill>
                          <a:effectLst/>
                          <a:latin typeface="Calibri"/>
                        </a:rPr>
                        <a:t>5.914</a:t>
                      </a:r>
                    </a:p>
                  </a:txBody>
                  <a:tcPr marL="9526" marR="9526" marT="9525" marB="0" anchor="ctr"/>
                </a:tc>
                <a:tc>
                  <a:txBody>
                    <a:bodyPr/>
                    <a:lstStyle/>
                    <a:p>
                      <a:pPr algn="r" fontAlgn="b"/>
                      <a:r>
                        <a:rPr lang="pt-BR" sz="2000" b="1" i="0" u="none" strike="noStrike" dirty="0">
                          <a:solidFill>
                            <a:srgbClr val="000000"/>
                          </a:solidFill>
                          <a:effectLst/>
                          <a:latin typeface="Calibri"/>
                        </a:rPr>
                        <a:t>1.387</a:t>
                      </a:r>
                    </a:p>
                  </a:txBody>
                  <a:tcPr marL="9526" marR="9526" marT="9525" marB="0" anchor="ctr"/>
                </a:tc>
                <a:tc>
                  <a:txBody>
                    <a:bodyPr/>
                    <a:lstStyle/>
                    <a:p>
                      <a:pPr algn="r" fontAlgn="b"/>
                      <a:r>
                        <a:rPr lang="pt-BR" sz="2000" b="1" i="0" u="none" strike="noStrike" dirty="0">
                          <a:solidFill>
                            <a:srgbClr val="000000"/>
                          </a:solidFill>
                          <a:effectLst/>
                          <a:latin typeface="Calibri"/>
                        </a:rPr>
                        <a:t>265</a:t>
                      </a:r>
                    </a:p>
                  </a:txBody>
                  <a:tcPr marL="9526" marR="9526" marT="9525" marB="0" anchor="ctr"/>
                </a:tc>
                <a:tc>
                  <a:txBody>
                    <a:bodyPr/>
                    <a:lstStyle/>
                    <a:p>
                      <a:pPr algn="r" fontAlgn="b"/>
                      <a:r>
                        <a:rPr lang="pt-BR" sz="2000" b="1" i="0" u="none" strike="noStrike" dirty="0">
                          <a:solidFill>
                            <a:srgbClr val="000000"/>
                          </a:solidFill>
                          <a:effectLst/>
                          <a:latin typeface="Calibri"/>
                        </a:rPr>
                        <a:t>1.652</a:t>
                      </a:r>
                    </a:p>
                  </a:txBody>
                  <a:tcPr marL="9526" marR="9526" marT="9525" marB="0" anchor="ctr"/>
                </a:tc>
                <a:tc>
                  <a:txBody>
                    <a:bodyPr/>
                    <a:lstStyle/>
                    <a:p>
                      <a:pPr algn="ctr" fontAlgn="b"/>
                      <a:r>
                        <a:rPr lang="pt-BR" sz="2000" b="1" i="0" u="none" strike="noStrike" dirty="0">
                          <a:solidFill>
                            <a:srgbClr val="000000"/>
                          </a:solidFill>
                          <a:effectLst/>
                          <a:latin typeface="Calibri"/>
                        </a:rPr>
                        <a:t>3,6</a:t>
                      </a:r>
                    </a:p>
                  </a:txBody>
                  <a:tcPr marL="9526" marR="9526" marT="9525" marB="0" anchor="ctr"/>
                </a:tc>
                <a:extLst>
                  <a:ext uri="{0D108BD9-81ED-4DB2-BD59-A6C34878D82A}">
                    <a16:rowId xmlns="" xmlns:a16="http://schemas.microsoft.com/office/drawing/2014/main" val="10010"/>
                  </a:ext>
                </a:extLst>
              </a:tr>
              <a:tr h="612000">
                <a:tc>
                  <a:txBody>
                    <a:bodyPr/>
                    <a:lstStyle/>
                    <a:p>
                      <a:pPr algn="ctr" fontAlgn="b"/>
                      <a:r>
                        <a:rPr lang="pt-BR" sz="1800" b="1" i="0" u="none" strike="noStrike" dirty="0">
                          <a:solidFill>
                            <a:srgbClr val="000000"/>
                          </a:solidFill>
                          <a:effectLst/>
                          <a:latin typeface="Calibri"/>
                        </a:rPr>
                        <a:t>2021</a:t>
                      </a:r>
                      <a:r>
                        <a:rPr lang="pt-BR" sz="1800" b="1" i="0" u="none" strike="noStrike" baseline="0" dirty="0">
                          <a:solidFill>
                            <a:srgbClr val="000000"/>
                          </a:solidFill>
                          <a:effectLst/>
                          <a:latin typeface="Calibri"/>
                        </a:rPr>
                        <a:t> </a:t>
                      </a:r>
                      <a:r>
                        <a:rPr lang="pt-BR" sz="1800" b="1" i="0" u="none" strike="noStrike" dirty="0">
                          <a:solidFill>
                            <a:srgbClr val="000000"/>
                          </a:solidFill>
                          <a:effectLst/>
                          <a:latin typeface="Calibri"/>
                        </a:rPr>
                        <a:t>(1º Trimestre)</a:t>
                      </a:r>
                    </a:p>
                  </a:txBody>
                  <a:tcPr marL="9526" marR="9526" marT="9525" marB="0" anchor="ctr"/>
                </a:tc>
                <a:tc>
                  <a:txBody>
                    <a:bodyPr/>
                    <a:lstStyle/>
                    <a:p>
                      <a:pPr algn="r" fontAlgn="b"/>
                      <a:r>
                        <a:rPr lang="pt-BR" sz="2000" b="1" i="0" u="none" strike="noStrike" dirty="0" smtClean="0">
                          <a:solidFill>
                            <a:srgbClr val="000000"/>
                          </a:solidFill>
                          <a:effectLst/>
                          <a:latin typeface="Calibri"/>
                        </a:rPr>
                        <a:t>5.863</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i="0" u="none" strike="noStrike" dirty="0" smtClean="0">
                          <a:solidFill>
                            <a:srgbClr val="000000"/>
                          </a:solidFill>
                          <a:effectLst/>
                          <a:latin typeface="Calibri"/>
                        </a:rPr>
                        <a:t>1.394</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i="0" u="none" strike="noStrike">
                          <a:solidFill>
                            <a:srgbClr val="000000"/>
                          </a:solidFill>
                          <a:effectLst/>
                          <a:latin typeface="Calibri"/>
                        </a:rPr>
                        <a:t>272</a:t>
                      </a:r>
                      <a:endParaRPr lang="pt-BR" sz="2000" b="1" i="0" u="none" strike="noStrike" dirty="0">
                        <a:solidFill>
                          <a:srgbClr val="000000"/>
                        </a:solidFill>
                        <a:effectLst/>
                        <a:latin typeface="Calibri"/>
                      </a:endParaRPr>
                    </a:p>
                  </a:txBody>
                  <a:tcPr marL="9526" marR="9526" marT="9525" marB="0" anchor="ctr"/>
                </a:tc>
                <a:tc>
                  <a:txBody>
                    <a:bodyPr/>
                    <a:lstStyle/>
                    <a:p>
                      <a:pPr algn="r" fontAlgn="b"/>
                      <a:r>
                        <a:rPr lang="pt-BR" sz="2000" b="1" i="0" u="none" strike="noStrike" dirty="0" smtClean="0">
                          <a:solidFill>
                            <a:srgbClr val="000000"/>
                          </a:solidFill>
                          <a:effectLst/>
                          <a:latin typeface="Calibri"/>
                        </a:rPr>
                        <a:t>1.666</a:t>
                      </a:r>
                      <a:endParaRPr lang="pt-BR" sz="2000" b="1" i="0" u="none" strike="noStrike" dirty="0">
                        <a:solidFill>
                          <a:srgbClr val="000000"/>
                        </a:solidFill>
                        <a:effectLst/>
                        <a:latin typeface="Calibri"/>
                      </a:endParaRPr>
                    </a:p>
                  </a:txBody>
                  <a:tcPr marL="9526" marR="9526" marT="9525" marB="0" anchor="ctr"/>
                </a:tc>
                <a:tc>
                  <a:txBody>
                    <a:bodyPr/>
                    <a:lstStyle/>
                    <a:p>
                      <a:pPr algn="ctr" fontAlgn="b"/>
                      <a:r>
                        <a:rPr lang="pt-BR" sz="2000" b="1" i="0" u="none" strike="noStrike" dirty="0" smtClean="0">
                          <a:solidFill>
                            <a:srgbClr val="000000"/>
                          </a:solidFill>
                          <a:effectLst/>
                          <a:latin typeface="Calibri"/>
                        </a:rPr>
                        <a:t>3,5</a:t>
                      </a:r>
                      <a:endParaRPr lang="pt-BR" sz="2000" b="1" i="0" u="none" strike="noStrike" dirty="0">
                        <a:solidFill>
                          <a:srgbClr val="000000"/>
                        </a:solidFill>
                        <a:effectLst/>
                        <a:latin typeface="Calibri"/>
                      </a:endParaRPr>
                    </a:p>
                  </a:txBody>
                  <a:tcPr marL="9526" marR="9526" marT="9525" marB="0" anchor="ctr"/>
                </a:tc>
                <a:extLst>
                  <a:ext uri="{0D108BD9-81ED-4DB2-BD59-A6C34878D82A}">
                    <a16:rowId xmlns="" xmlns:a16="http://schemas.microsoft.com/office/drawing/2014/main" val="10011"/>
                  </a:ext>
                </a:extLst>
              </a:tr>
            </a:tbl>
          </a:graphicData>
        </a:graphic>
      </p:graphicFrame>
      <p:sp>
        <p:nvSpPr>
          <p:cNvPr id="7249" name="Retângulo 3">
            <a:extLst>
              <a:ext uri="{FF2B5EF4-FFF2-40B4-BE49-F238E27FC236}">
                <a16:creationId xmlns="" xmlns:a16="http://schemas.microsoft.com/office/drawing/2014/main" id="{6FC04E5F-B40A-4020-981F-DDFB86531550}"/>
              </a:ext>
            </a:extLst>
          </p:cNvPr>
          <p:cNvSpPr>
            <a:spLocks noChangeArrowheads="1"/>
          </p:cNvSpPr>
          <p:nvPr/>
        </p:nvSpPr>
        <p:spPr bwMode="auto">
          <a:xfrm>
            <a:off x="611188" y="333375"/>
            <a:ext cx="8137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sz="1800" b="1">
                <a:latin typeface="Arial" panose="020B0604020202020204" pitchFamily="34" charset="0"/>
              </a:rPr>
              <a:t>Relação entre Servidores Ativos x Aposentados e Pensionistas</a:t>
            </a:r>
            <a:endParaRPr lang="pt-BR" altLang="pt-BR" sz="18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a:extLst>
              <a:ext uri="{FF2B5EF4-FFF2-40B4-BE49-F238E27FC236}">
                <a16:creationId xmlns="" xmlns:a16="http://schemas.microsoft.com/office/drawing/2014/main" id="{33CD2F27-F8AC-49A4-8F39-081AF2116A4B}"/>
              </a:ext>
            </a:extLst>
          </p:cNvPr>
          <p:cNvSpPr>
            <a:spLocks noGrp="1"/>
          </p:cNvSpPr>
          <p:nvPr>
            <p:ph type="title"/>
          </p:nvPr>
        </p:nvSpPr>
        <p:spPr>
          <a:xfrm>
            <a:off x="457200" y="214313"/>
            <a:ext cx="8229600" cy="1011237"/>
          </a:xfrm>
        </p:spPr>
        <p:txBody>
          <a:bodyPr/>
          <a:lstStyle/>
          <a:p>
            <a:pPr eaLnBrk="1" hangingPunct="1"/>
            <a:r>
              <a:rPr lang="pt-BR" altLang="pt-BR" sz="4800" b="1"/>
              <a:t>Benefícios</a:t>
            </a:r>
            <a:endParaRPr lang="pt-BR" altLang="pt-BR" sz="2000" b="1"/>
          </a:p>
        </p:txBody>
      </p:sp>
      <p:graphicFrame>
        <p:nvGraphicFramePr>
          <p:cNvPr id="8" name="Espaço Reservado para Conteúdo 7">
            <a:extLst>
              <a:ext uri="{FF2B5EF4-FFF2-40B4-BE49-F238E27FC236}">
                <a16:creationId xmlns="" xmlns:a16="http://schemas.microsoft.com/office/drawing/2014/main" id="{85798FFE-DBCC-4B90-87C6-C94F97F23E93}"/>
              </a:ext>
            </a:extLst>
          </p:cNvPr>
          <p:cNvGraphicFramePr>
            <a:graphicFrameLocks noGrp="1"/>
          </p:cNvGraphicFramePr>
          <p:nvPr>
            <p:ph idx="1"/>
            <p:extLst>
              <p:ext uri="{D42A27DB-BD31-4B8C-83A1-F6EECF244321}">
                <p14:modId xmlns:p14="http://schemas.microsoft.com/office/powerpoint/2010/main" val="2652631027"/>
              </p:ext>
            </p:extLst>
          </p:nvPr>
        </p:nvGraphicFramePr>
        <p:xfrm>
          <a:off x="468313" y="1484785"/>
          <a:ext cx="8544140" cy="3384375"/>
        </p:xfrm>
        <a:graphic>
          <a:graphicData uri="http://schemas.openxmlformats.org/drawingml/2006/table">
            <a:tbl>
              <a:tblPr firstRow="1" bandRow="1">
                <a:tableStyleId>{5C22544A-7EE6-4342-B048-85BDC9FD1C3A}</a:tableStyleId>
              </a:tblPr>
              <a:tblGrid>
                <a:gridCol w="4103687">
                  <a:extLst>
                    <a:ext uri="{9D8B030D-6E8A-4147-A177-3AD203B41FA5}">
                      <a16:colId xmlns="" xmlns:a16="http://schemas.microsoft.com/office/drawing/2014/main" val="20000"/>
                    </a:ext>
                  </a:extLst>
                </a:gridCol>
                <a:gridCol w="1944216">
                  <a:extLst>
                    <a:ext uri="{9D8B030D-6E8A-4147-A177-3AD203B41FA5}">
                      <a16:colId xmlns="" xmlns:a16="http://schemas.microsoft.com/office/drawing/2014/main" val="20002"/>
                    </a:ext>
                  </a:extLst>
                </a:gridCol>
                <a:gridCol w="2496237">
                  <a:extLst>
                    <a:ext uri="{9D8B030D-6E8A-4147-A177-3AD203B41FA5}">
                      <a16:colId xmlns="" xmlns:a16="http://schemas.microsoft.com/office/drawing/2014/main" val="20003"/>
                    </a:ext>
                  </a:extLst>
                </a:gridCol>
              </a:tblGrid>
              <a:tr h="1159085">
                <a:tc>
                  <a:txBody>
                    <a:bodyPr/>
                    <a:lstStyle/>
                    <a:p>
                      <a:pPr indent="-226695" algn="ctr">
                        <a:spcAft>
                          <a:spcPts val="0"/>
                        </a:spcAft>
                      </a:pPr>
                      <a:r>
                        <a:rPr lang="pt-BR" sz="2400" b="1" dirty="0">
                          <a:latin typeface="Times New Roman"/>
                          <a:ea typeface="Times New Roman"/>
                        </a:rPr>
                        <a:t>Tipos de Benefícios*</a:t>
                      </a:r>
                    </a:p>
                  </a:txBody>
                  <a:tcPr marL="60152" marR="60152"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400" b="1" kern="1200" baseline="0" dirty="0">
                          <a:solidFill>
                            <a:schemeClr val="lt1"/>
                          </a:solidFill>
                          <a:latin typeface="Times New Roman"/>
                          <a:ea typeface="Times New Roman"/>
                          <a:cs typeface="+mn-cs"/>
                        </a:rPr>
                        <a:t>2020</a:t>
                      </a:r>
                    </a:p>
                  </a:txBody>
                  <a:tcPr marL="60152" marR="60152" marT="0" marB="0" anchor="ctr"/>
                </a:tc>
                <a:tc>
                  <a:txBody>
                    <a:bodyPr/>
                    <a:lstStyle/>
                    <a:p>
                      <a:pPr marL="0" marR="0" lvl="0" indent="-226695"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0" normalizeH="0" baseline="0" noProof="0" dirty="0">
                          <a:ln>
                            <a:noFill/>
                          </a:ln>
                          <a:solidFill>
                            <a:prstClr val="white"/>
                          </a:solidFill>
                          <a:effectLst/>
                          <a:uLnTx/>
                          <a:uFillTx/>
                          <a:latin typeface="Times New Roman"/>
                          <a:ea typeface="Times New Roman"/>
                          <a:cs typeface="+mn-cs"/>
                        </a:rPr>
                        <a:t>2021 </a:t>
                      </a:r>
                    </a:p>
                    <a:p>
                      <a:pPr marL="0" marR="0" lvl="0" indent="-226695"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0" normalizeH="0" baseline="0" noProof="0" dirty="0">
                          <a:ln>
                            <a:noFill/>
                          </a:ln>
                          <a:solidFill>
                            <a:prstClr val="white"/>
                          </a:solidFill>
                          <a:effectLst/>
                          <a:uLnTx/>
                          <a:uFillTx/>
                          <a:latin typeface="Times New Roman"/>
                          <a:ea typeface="Times New Roman"/>
                          <a:cs typeface="+mn-cs"/>
                        </a:rPr>
                        <a:t>(1º Trimestre)</a:t>
                      </a:r>
                    </a:p>
                  </a:txBody>
                  <a:tcPr marL="60152" marR="60152" marT="0" marB="0" anchor="ctr"/>
                </a:tc>
                <a:extLst>
                  <a:ext uri="{0D108BD9-81ED-4DB2-BD59-A6C34878D82A}">
                    <a16:rowId xmlns="" xmlns:a16="http://schemas.microsoft.com/office/drawing/2014/main" val="10000"/>
                  </a:ext>
                </a:extLst>
              </a:tr>
              <a:tr h="1112645">
                <a:tc>
                  <a:txBody>
                    <a:bodyPr/>
                    <a:lstStyle/>
                    <a:p>
                      <a:pPr algn="l">
                        <a:spcAft>
                          <a:spcPts val="0"/>
                        </a:spcAft>
                      </a:pPr>
                      <a:r>
                        <a:rPr lang="pt-BR" sz="2400" b="1" dirty="0">
                          <a:latin typeface="Times New Roman"/>
                          <a:ea typeface="Times New Roman"/>
                        </a:rPr>
                        <a:t>Aposentadorias</a:t>
                      </a:r>
                    </a:p>
                  </a:txBody>
                  <a:tcPr marL="60152" marR="60152" marT="0" marB="0" anchor="ctr"/>
                </a:tc>
                <a:tc>
                  <a:txBody>
                    <a:bodyPr/>
                    <a:lstStyle/>
                    <a:p>
                      <a:pPr indent="-226695" algn="ctr">
                        <a:spcAft>
                          <a:spcPts val="0"/>
                        </a:spcAft>
                      </a:pPr>
                      <a:r>
                        <a:rPr lang="pt-BR" sz="2400" b="1" dirty="0">
                          <a:latin typeface="Times New Roman"/>
                          <a:ea typeface="Times New Roman"/>
                        </a:rPr>
                        <a:t>96</a:t>
                      </a:r>
                    </a:p>
                  </a:txBody>
                  <a:tcPr marL="60152" marR="60152" marT="0" marB="0" anchor="ctr"/>
                </a:tc>
                <a:tc>
                  <a:txBody>
                    <a:bodyPr/>
                    <a:lstStyle/>
                    <a:p>
                      <a:pPr marL="0" indent="-226695" algn="ctr" defTabSz="914400" rtl="0" eaLnBrk="1" latinLnBrk="0" hangingPunct="1">
                        <a:spcAft>
                          <a:spcPts val="0"/>
                        </a:spcAft>
                      </a:pPr>
                      <a:r>
                        <a:rPr lang="pt-BR" sz="2400" b="1" kern="1200" dirty="0">
                          <a:solidFill>
                            <a:schemeClr val="dk1"/>
                          </a:solidFill>
                          <a:latin typeface="Times New Roman"/>
                          <a:ea typeface="Times New Roman"/>
                          <a:cs typeface="+mn-cs"/>
                        </a:rPr>
                        <a:t>9</a:t>
                      </a:r>
                    </a:p>
                  </a:txBody>
                  <a:tcPr marL="60152" marR="60152" marT="0" marB="0" anchor="ctr"/>
                </a:tc>
                <a:extLst>
                  <a:ext uri="{0D108BD9-81ED-4DB2-BD59-A6C34878D82A}">
                    <a16:rowId xmlns="" xmlns:a16="http://schemas.microsoft.com/office/drawing/2014/main" val="10002"/>
                  </a:ext>
                </a:extLst>
              </a:tr>
              <a:tr h="1112645">
                <a:tc>
                  <a:txBody>
                    <a:bodyPr/>
                    <a:lstStyle/>
                    <a:p>
                      <a:pPr algn="l">
                        <a:spcAft>
                          <a:spcPts val="0"/>
                        </a:spcAft>
                      </a:pPr>
                      <a:r>
                        <a:rPr lang="pt-BR" sz="2400" b="1" dirty="0">
                          <a:latin typeface="Times New Roman"/>
                          <a:ea typeface="Times New Roman"/>
                        </a:rPr>
                        <a:t>Pensões por morte</a:t>
                      </a:r>
                    </a:p>
                  </a:txBody>
                  <a:tcPr marL="60152" marR="60152" marT="0" marB="0" anchor="ctr"/>
                </a:tc>
                <a:tc>
                  <a:txBody>
                    <a:bodyPr/>
                    <a:lstStyle/>
                    <a:p>
                      <a:pPr indent="-226695" algn="ctr">
                        <a:spcAft>
                          <a:spcPts val="0"/>
                        </a:spcAft>
                      </a:pPr>
                      <a:r>
                        <a:rPr lang="pt-BR" sz="2400" b="1" dirty="0">
                          <a:latin typeface="Times New Roman"/>
                          <a:ea typeface="Times New Roman"/>
                        </a:rPr>
                        <a:t>27</a:t>
                      </a:r>
                    </a:p>
                  </a:txBody>
                  <a:tcPr marL="60152" marR="60152" marT="0" marB="0" anchor="ctr"/>
                </a:tc>
                <a:tc>
                  <a:txBody>
                    <a:bodyPr/>
                    <a:lstStyle/>
                    <a:p>
                      <a:pPr marL="0" indent="-226695" algn="ctr" defTabSz="914400" rtl="0" eaLnBrk="1" latinLnBrk="0" hangingPunct="1">
                        <a:spcAft>
                          <a:spcPts val="0"/>
                        </a:spcAft>
                      </a:pPr>
                      <a:r>
                        <a:rPr lang="pt-BR" sz="2400" b="1" kern="1200" dirty="0">
                          <a:solidFill>
                            <a:schemeClr val="dk1"/>
                          </a:solidFill>
                          <a:latin typeface="Times New Roman"/>
                          <a:ea typeface="Times New Roman"/>
                          <a:cs typeface="+mn-cs"/>
                        </a:rPr>
                        <a:t>7</a:t>
                      </a:r>
                    </a:p>
                  </a:txBody>
                  <a:tcPr marL="60152" marR="60152" marT="0" marB="0" anchor="ctr"/>
                </a:tc>
                <a:extLst>
                  <a:ext uri="{0D108BD9-81ED-4DB2-BD59-A6C34878D82A}">
                    <a16:rowId xmlns="" xmlns:a16="http://schemas.microsoft.com/office/drawing/2014/main" val="10004"/>
                  </a:ext>
                </a:extLst>
              </a:tr>
            </a:tbl>
          </a:graphicData>
        </a:graphic>
      </p:graphicFrame>
      <p:sp>
        <p:nvSpPr>
          <p:cNvPr id="8229" name="CaixaDeTexto 4">
            <a:extLst>
              <a:ext uri="{FF2B5EF4-FFF2-40B4-BE49-F238E27FC236}">
                <a16:creationId xmlns="" xmlns:a16="http://schemas.microsoft.com/office/drawing/2014/main" id="{C72FA54E-C4AB-4354-9845-DAD758356FE2}"/>
              </a:ext>
            </a:extLst>
          </p:cNvPr>
          <p:cNvSpPr txBox="1">
            <a:spLocks noChangeArrowheads="1"/>
          </p:cNvSpPr>
          <p:nvPr/>
        </p:nvSpPr>
        <p:spPr bwMode="auto">
          <a:xfrm>
            <a:off x="714375" y="5661248"/>
            <a:ext cx="7643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pt-BR" altLang="pt-BR" sz="1400" dirty="0" smtClean="0"/>
              <a:t>* </a:t>
            </a:r>
            <a:r>
              <a:rPr lang="pt-BR" altLang="pt-BR" sz="1400" dirty="0"/>
              <a:t>A partir da Emenda Constitucional  nº 103 de 12/11/2019, os RPPS devem pagar apenas aposentadorias e pensões.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a:extLst>
              <a:ext uri="{FF2B5EF4-FFF2-40B4-BE49-F238E27FC236}">
                <a16:creationId xmlns="" xmlns:a16="http://schemas.microsoft.com/office/drawing/2014/main" id="{599A6C72-BB9D-4310-8CC0-9FF85924392E}"/>
              </a:ext>
            </a:extLst>
          </p:cNvPr>
          <p:cNvSpPr>
            <a:spLocks noGrp="1"/>
          </p:cNvSpPr>
          <p:nvPr>
            <p:ph type="title"/>
          </p:nvPr>
        </p:nvSpPr>
        <p:spPr>
          <a:xfrm>
            <a:off x="457200" y="142875"/>
            <a:ext cx="8229600" cy="1143000"/>
          </a:xfrm>
        </p:spPr>
        <p:txBody>
          <a:bodyPr/>
          <a:lstStyle/>
          <a:p>
            <a:pPr eaLnBrk="1" hangingPunct="1"/>
            <a:r>
              <a:rPr lang="pt-BR" altLang="pt-BR" b="1"/>
              <a:t>Receitas da Taboãoprev</a:t>
            </a:r>
            <a:br>
              <a:rPr lang="pt-BR" altLang="pt-BR" b="1"/>
            </a:br>
            <a:r>
              <a:rPr lang="pt-BR" altLang="pt-BR" sz="1800" b="1"/>
              <a:t>(Valores acumulados)</a:t>
            </a:r>
          </a:p>
        </p:txBody>
      </p:sp>
      <p:graphicFrame>
        <p:nvGraphicFramePr>
          <p:cNvPr id="8" name="Espaço Reservado para Conteúdo 7">
            <a:extLst>
              <a:ext uri="{FF2B5EF4-FFF2-40B4-BE49-F238E27FC236}">
                <a16:creationId xmlns="" xmlns:a16="http://schemas.microsoft.com/office/drawing/2014/main" id="{B3D1B953-4755-4176-8F44-079CB9DDF0A4}"/>
              </a:ext>
            </a:extLst>
          </p:cNvPr>
          <p:cNvGraphicFramePr>
            <a:graphicFrameLocks noGrp="1"/>
          </p:cNvGraphicFramePr>
          <p:nvPr>
            <p:ph idx="1"/>
            <p:extLst>
              <p:ext uri="{D42A27DB-BD31-4B8C-83A1-F6EECF244321}">
                <p14:modId xmlns:p14="http://schemas.microsoft.com/office/powerpoint/2010/main" val="2243528332"/>
              </p:ext>
            </p:extLst>
          </p:nvPr>
        </p:nvGraphicFramePr>
        <p:xfrm>
          <a:off x="179513" y="1332946"/>
          <a:ext cx="8785100" cy="5225358"/>
        </p:xfrm>
        <a:graphic>
          <a:graphicData uri="http://schemas.openxmlformats.org/drawingml/2006/table">
            <a:tbl>
              <a:tblPr firstRow="1" bandRow="1">
                <a:tableStyleId>{5C22544A-7EE6-4342-B048-85BDC9FD1C3A}</a:tableStyleId>
              </a:tblPr>
              <a:tblGrid>
                <a:gridCol w="4063252">
                  <a:extLst>
                    <a:ext uri="{9D8B030D-6E8A-4147-A177-3AD203B41FA5}">
                      <a16:colId xmlns="" xmlns:a16="http://schemas.microsoft.com/office/drawing/2014/main" val="20000"/>
                    </a:ext>
                  </a:extLst>
                </a:gridCol>
                <a:gridCol w="2360924">
                  <a:extLst>
                    <a:ext uri="{9D8B030D-6E8A-4147-A177-3AD203B41FA5}">
                      <a16:colId xmlns="" xmlns:a16="http://schemas.microsoft.com/office/drawing/2014/main" val="20001"/>
                    </a:ext>
                  </a:extLst>
                </a:gridCol>
                <a:gridCol w="2360924">
                  <a:extLst>
                    <a:ext uri="{9D8B030D-6E8A-4147-A177-3AD203B41FA5}">
                      <a16:colId xmlns="" xmlns:a16="http://schemas.microsoft.com/office/drawing/2014/main" val="20002"/>
                    </a:ext>
                  </a:extLst>
                </a:gridCol>
              </a:tblGrid>
              <a:tr h="701666">
                <a:tc>
                  <a:txBody>
                    <a:bodyPr/>
                    <a:lstStyle/>
                    <a:p>
                      <a:pPr indent="-226695" algn="ctr">
                        <a:spcAft>
                          <a:spcPts val="0"/>
                        </a:spcAft>
                      </a:pPr>
                      <a:r>
                        <a:rPr lang="pt-BR" sz="1800" b="1" dirty="0">
                          <a:latin typeface="Times New Roman"/>
                          <a:ea typeface="Times New Roman"/>
                        </a:rPr>
                        <a:t>Tipos de Receita</a:t>
                      </a:r>
                    </a:p>
                  </a:txBody>
                  <a:tcPr marL="68579" marR="68579"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1800" b="1" kern="1200" baseline="0" dirty="0">
                          <a:solidFill>
                            <a:schemeClr val="lt1"/>
                          </a:solidFill>
                          <a:latin typeface="Times New Roman"/>
                          <a:ea typeface="Times New Roman"/>
                          <a:cs typeface="+mn-cs"/>
                        </a:rPr>
                        <a:t>2020</a:t>
                      </a:r>
                    </a:p>
                  </a:txBody>
                  <a:tcPr marL="68579" marR="68579"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1800" b="1" baseline="0" dirty="0">
                          <a:latin typeface="Times New Roman"/>
                          <a:ea typeface="Times New Roman"/>
                        </a:rPr>
                        <a:t>2021 (1º Trimestre)</a:t>
                      </a:r>
                      <a:endParaRPr lang="pt-BR" sz="1800" b="1" dirty="0">
                        <a:latin typeface="Times New Roman"/>
                        <a:ea typeface="Times New Roman"/>
                      </a:endParaRPr>
                    </a:p>
                  </a:txBody>
                  <a:tcPr marL="68579" marR="68579" marT="0" marB="0" anchor="ctr"/>
                </a:tc>
                <a:extLst>
                  <a:ext uri="{0D108BD9-81ED-4DB2-BD59-A6C34878D82A}">
                    <a16:rowId xmlns="" xmlns:a16="http://schemas.microsoft.com/office/drawing/2014/main" val="10000"/>
                  </a:ext>
                </a:extLst>
              </a:tr>
              <a:tr h="809941">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Contribuição do ente público</a:t>
                      </a:r>
                    </a:p>
                    <a:p>
                      <a:pPr>
                        <a:spcBef>
                          <a:spcPts val="600"/>
                        </a:spcBef>
                        <a:spcAft>
                          <a:spcPts val="0"/>
                        </a:spcAft>
                      </a:pPr>
                      <a:r>
                        <a:rPr lang="pt-BR" sz="1600" b="1" dirty="0">
                          <a:latin typeface="Times New Roman" panose="02020603050405020304" pitchFamily="18" charset="0"/>
                          <a:ea typeface="Times New Roman"/>
                          <a:cs typeface="Times New Roman" panose="02020603050405020304" pitchFamily="18" charset="0"/>
                        </a:rPr>
                        <a:t>(PMTS,</a:t>
                      </a:r>
                      <a:r>
                        <a:rPr lang="pt-BR" sz="1600" b="1" baseline="0" dirty="0">
                          <a:latin typeface="Times New Roman" panose="02020603050405020304" pitchFamily="18" charset="0"/>
                          <a:ea typeface="Times New Roman"/>
                          <a:cs typeface="Times New Roman" panose="02020603050405020304" pitchFamily="18" charset="0"/>
                        </a:rPr>
                        <a:t> Câmara e Taboãoprev)</a:t>
                      </a:r>
                      <a:endParaRPr lang="pt-BR" sz="1600" b="1" dirty="0">
                        <a:latin typeface="Times New Roman" panose="02020603050405020304" pitchFamily="18" charset="0"/>
                        <a:ea typeface="Times New Roman"/>
                        <a:cs typeface="Times New Roman" panose="02020603050405020304" pitchFamily="18" charset="0"/>
                      </a:endParaRPr>
                    </a:p>
                  </a:txBody>
                  <a:tcPr marL="68579" marR="68579"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23.863.738,37</a:t>
                      </a:r>
                    </a:p>
                  </a:txBody>
                  <a:tcPr marL="68579" marR="68579" marT="0" marB="0" anchor="ctr"/>
                </a:tc>
                <a:tc>
                  <a:txBody>
                    <a:bodyPr/>
                    <a:lstStyle/>
                    <a:p>
                      <a:pPr algn="r"/>
                      <a:r>
                        <a:rPr lang="pt-BR" b="1" dirty="0"/>
                        <a:t>11.206.186,53</a:t>
                      </a:r>
                    </a:p>
                  </a:txBody>
                  <a:tcPr marL="68579" marR="68579" marT="0" marB="0" anchor="ctr"/>
                </a:tc>
                <a:extLst>
                  <a:ext uri="{0D108BD9-81ED-4DB2-BD59-A6C34878D82A}">
                    <a16:rowId xmlns="" xmlns:a16="http://schemas.microsoft.com/office/drawing/2014/main" val="10001"/>
                  </a:ext>
                </a:extLst>
              </a:tr>
              <a:tr h="564378">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Contribuição ativos</a:t>
                      </a:r>
                    </a:p>
                  </a:txBody>
                  <a:tcPr marL="68579" marR="68579" marT="0" marB="0" anchor="ctr"/>
                </a:tc>
                <a:tc>
                  <a:txBody>
                    <a:bodyPr/>
                    <a:lstStyle/>
                    <a:p>
                      <a:pPr marL="0" marR="0" indent="-226695" algn="r" defTabSz="914400" rtl="0" eaLnBrk="1" fontAlgn="auto" latinLnBrk="0" hangingPunct="1">
                        <a:lnSpc>
                          <a:spcPct val="100000"/>
                        </a:lnSpc>
                        <a:spcBef>
                          <a:spcPts val="600"/>
                        </a:spcBef>
                        <a:spcAft>
                          <a:spcPts val="0"/>
                        </a:spcAft>
                        <a:buClrTx/>
                        <a:buSzTx/>
                        <a:buFontTx/>
                        <a:buNone/>
                        <a:tabLst/>
                        <a:defRPr/>
                      </a:pPr>
                      <a:r>
                        <a:rPr lang="pt-BR" sz="1800" b="1" kern="1200" dirty="0">
                          <a:solidFill>
                            <a:schemeClr val="dk1"/>
                          </a:solidFill>
                          <a:latin typeface="+mn-lt"/>
                          <a:ea typeface="+mn-ea"/>
                          <a:cs typeface="+mn-cs"/>
                        </a:rPr>
                        <a:t>20.406.266,95</a:t>
                      </a:r>
                    </a:p>
                  </a:txBody>
                  <a:tcPr marL="68579" marR="68579" marT="0" marB="0" anchor="ctr"/>
                </a:tc>
                <a:tc>
                  <a:txBody>
                    <a:bodyPr/>
                    <a:lstStyle/>
                    <a:p>
                      <a:pPr algn="r"/>
                      <a:r>
                        <a:rPr lang="pt-BR" b="1" dirty="0"/>
                        <a:t>6.027.893,45</a:t>
                      </a:r>
                    </a:p>
                  </a:txBody>
                  <a:tcPr marL="68579" marR="68579" marT="0" marB="0" anchor="ctr"/>
                </a:tc>
                <a:extLst>
                  <a:ext uri="{0D108BD9-81ED-4DB2-BD59-A6C34878D82A}">
                    <a16:rowId xmlns="" xmlns:a16="http://schemas.microsoft.com/office/drawing/2014/main" val="10002"/>
                  </a:ext>
                </a:extLst>
              </a:tr>
              <a:tr h="668141">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Contribuição dos inativos</a:t>
                      </a:r>
                    </a:p>
                  </a:txBody>
                  <a:tcPr marL="68579" marR="68579" marT="0" marB="0" anchor="ctr"/>
                </a:tc>
                <a:tc>
                  <a:txBody>
                    <a:bodyPr/>
                    <a:lstStyle/>
                    <a:p>
                      <a:pPr marL="0" indent="-226695" algn="r" defTabSz="914400" rtl="0" eaLnBrk="1" latinLnBrk="0" hangingPunct="1">
                        <a:spcAft>
                          <a:spcPts val="0"/>
                        </a:spcAft>
                      </a:pPr>
                      <a:r>
                        <a:rPr lang="pt-BR" sz="1800" b="1" kern="1200" dirty="0">
                          <a:solidFill>
                            <a:schemeClr val="dk1"/>
                          </a:solidFill>
                          <a:latin typeface="+mn-lt"/>
                          <a:ea typeface="+mn-ea"/>
                          <a:cs typeface="+mn-cs"/>
                        </a:rPr>
                        <a:t>498.701,08</a:t>
                      </a:r>
                    </a:p>
                  </a:txBody>
                  <a:tcPr marL="68579" marR="68579" marT="0" marB="0" anchor="ctr"/>
                </a:tc>
                <a:tc>
                  <a:txBody>
                    <a:bodyPr/>
                    <a:lstStyle/>
                    <a:p>
                      <a:pPr algn="r"/>
                      <a:r>
                        <a:rPr lang="pt-BR" b="1" dirty="0"/>
                        <a:t>115.374,32</a:t>
                      </a:r>
                    </a:p>
                  </a:txBody>
                  <a:tcPr marL="68579" marR="68579" marT="0" marB="0" anchor="ctr"/>
                </a:tc>
                <a:extLst>
                  <a:ext uri="{0D108BD9-81ED-4DB2-BD59-A6C34878D82A}">
                    <a16:rowId xmlns="" xmlns:a16="http://schemas.microsoft.com/office/drawing/2014/main" val="10003"/>
                  </a:ext>
                </a:extLst>
              </a:tr>
              <a:tr h="491166">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Parcelamentos</a:t>
                      </a:r>
                    </a:p>
                  </a:txBody>
                  <a:tcPr marL="68579" marR="68579" marT="0" marB="0" anchor="ctr"/>
                </a:tc>
                <a:tc>
                  <a:txBody>
                    <a:bodyPr/>
                    <a:lstStyle/>
                    <a:p>
                      <a:pPr marL="0" lvl="0" indent="-226695" algn="r" defTabSz="914400" rtl="0" eaLnBrk="1" latinLnBrk="0" hangingPunct="1">
                        <a:spcAft>
                          <a:spcPts val="0"/>
                        </a:spcAft>
                        <a:buNone/>
                      </a:pPr>
                      <a:r>
                        <a:rPr lang="pt-BR" sz="1800" b="1" kern="1200" dirty="0">
                          <a:solidFill>
                            <a:schemeClr val="dk1"/>
                          </a:solidFill>
                          <a:latin typeface="+mn-lt"/>
                          <a:ea typeface="+mn-ea"/>
                          <a:cs typeface="+mn-cs"/>
                        </a:rPr>
                        <a:t>5.143.565,92</a:t>
                      </a:r>
                    </a:p>
                  </a:txBody>
                  <a:tcPr marL="68579" marR="68579" marT="0" marB="0" anchor="ctr"/>
                </a:tc>
                <a:tc>
                  <a:txBody>
                    <a:bodyPr/>
                    <a:lstStyle/>
                    <a:p>
                      <a:pPr algn="r"/>
                      <a:r>
                        <a:rPr lang="pt-BR" b="1" dirty="0"/>
                        <a:t>1.373.323,86</a:t>
                      </a:r>
                    </a:p>
                  </a:txBody>
                  <a:tcPr marL="68579" marR="68579" marT="0" marB="0" anchor="ctr"/>
                </a:tc>
                <a:extLst>
                  <a:ext uri="{0D108BD9-81ED-4DB2-BD59-A6C34878D82A}">
                    <a16:rowId xmlns="" xmlns:a16="http://schemas.microsoft.com/office/drawing/2014/main" val="10004"/>
                  </a:ext>
                </a:extLst>
              </a:tr>
              <a:tr h="605334">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Compensação Previdenciária</a:t>
                      </a:r>
                    </a:p>
                  </a:txBody>
                  <a:tcPr marL="68579" marR="68579" marT="0" marB="0" anchor="ctr"/>
                </a:tc>
                <a:tc>
                  <a:txBody>
                    <a:bodyPr/>
                    <a:lstStyle/>
                    <a:p>
                      <a:pPr marL="0" indent="-226695" algn="r" defTabSz="914400" rtl="0" eaLnBrk="1" latinLnBrk="0" hangingPunct="1">
                        <a:spcAft>
                          <a:spcPts val="0"/>
                        </a:spcAft>
                      </a:pPr>
                      <a:r>
                        <a:rPr lang="pt-BR" sz="1800" b="1" kern="1200" dirty="0">
                          <a:solidFill>
                            <a:schemeClr val="dk1"/>
                          </a:solidFill>
                          <a:latin typeface="+mn-lt"/>
                          <a:ea typeface="+mn-ea"/>
                          <a:cs typeface="+mn-cs"/>
                        </a:rPr>
                        <a:t>272.048,64</a:t>
                      </a:r>
                    </a:p>
                  </a:txBody>
                  <a:tcPr marL="68579" marR="68579" marT="0" marB="0" anchor="ctr"/>
                </a:tc>
                <a:tc>
                  <a:txBody>
                    <a:bodyPr/>
                    <a:lstStyle/>
                    <a:p>
                      <a:pPr algn="r"/>
                      <a:r>
                        <a:rPr lang="pt-BR" b="1" dirty="0"/>
                        <a:t>43.136,23</a:t>
                      </a:r>
                    </a:p>
                  </a:txBody>
                  <a:tcPr marL="68579" marR="68579" marT="0" marB="0" anchor="ctr"/>
                </a:tc>
                <a:extLst>
                  <a:ext uri="{0D108BD9-81ED-4DB2-BD59-A6C34878D82A}">
                    <a16:rowId xmlns="" xmlns:a16="http://schemas.microsoft.com/office/drawing/2014/main" val="10005"/>
                  </a:ext>
                </a:extLst>
              </a:tr>
              <a:tr h="491166">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Receitas com Investimentos</a:t>
                      </a:r>
                    </a:p>
                  </a:txBody>
                  <a:tcPr marL="68579" marR="68579" marT="0" marB="0" anchor="ctr"/>
                </a:tc>
                <a:tc>
                  <a:txBody>
                    <a:bodyPr/>
                    <a:lstStyle/>
                    <a:p>
                      <a:pPr marL="0" indent="-226695" algn="r" defTabSz="914400" rtl="0" eaLnBrk="1" latinLnBrk="0" hangingPunct="1">
                        <a:spcAft>
                          <a:spcPts val="0"/>
                        </a:spcAft>
                      </a:pPr>
                      <a:r>
                        <a:rPr lang="pt-BR" sz="1800" b="1" kern="1200" dirty="0">
                          <a:solidFill>
                            <a:schemeClr val="dk1"/>
                          </a:solidFill>
                          <a:latin typeface="+mn-lt"/>
                          <a:ea typeface="+mn-ea"/>
                          <a:cs typeface="+mn-cs"/>
                        </a:rPr>
                        <a:t>966.706,21</a:t>
                      </a:r>
                    </a:p>
                  </a:txBody>
                  <a:tcPr marL="68579" marR="68579" marT="0" marB="0" anchor="ctr"/>
                </a:tc>
                <a:tc>
                  <a:txBody>
                    <a:bodyPr/>
                    <a:lstStyle/>
                    <a:p>
                      <a:pPr algn="r"/>
                      <a:r>
                        <a:rPr lang="pt-BR" b="1" dirty="0"/>
                        <a:t>491.558,55</a:t>
                      </a:r>
                    </a:p>
                  </a:txBody>
                  <a:tcPr marL="68579" marR="68579" marT="0" marB="0" anchor="ctr"/>
                </a:tc>
                <a:extLst>
                  <a:ext uri="{0D108BD9-81ED-4DB2-BD59-A6C34878D82A}">
                    <a16:rowId xmlns="" xmlns:a16="http://schemas.microsoft.com/office/drawing/2014/main" val="10006"/>
                  </a:ext>
                </a:extLst>
              </a:tr>
              <a:tr h="491166">
                <a:tc>
                  <a:txBody>
                    <a:bodyPr/>
                    <a:lstStyle/>
                    <a:p>
                      <a:pPr>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Outras</a:t>
                      </a:r>
                    </a:p>
                  </a:txBody>
                  <a:tcPr marL="68579" marR="68579" marT="0" marB="0" anchor="ctr"/>
                </a:tc>
                <a:tc>
                  <a:txBody>
                    <a:bodyPr/>
                    <a:lstStyle/>
                    <a:p>
                      <a:pPr marL="0" indent="-226695" algn="r" defTabSz="914400" rtl="0" eaLnBrk="1" latinLnBrk="0" hangingPunct="1">
                        <a:spcAft>
                          <a:spcPts val="0"/>
                        </a:spcAft>
                      </a:pPr>
                      <a:r>
                        <a:rPr lang="pt-BR" sz="1800" b="1" kern="1200" dirty="0">
                          <a:solidFill>
                            <a:schemeClr val="dk1"/>
                          </a:solidFill>
                          <a:latin typeface="+mn-lt"/>
                          <a:ea typeface="+mn-ea"/>
                          <a:cs typeface="+mn-cs"/>
                        </a:rPr>
                        <a:t>6.133,36</a:t>
                      </a:r>
                    </a:p>
                  </a:txBody>
                  <a:tcPr marL="68579" marR="68579" marT="0" marB="0" anchor="ctr"/>
                </a:tc>
                <a:tc>
                  <a:txBody>
                    <a:bodyPr/>
                    <a:lstStyle/>
                    <a:p>
                      <a:pPr algn="r"/>
                      <a:r>
                        <a:rPr lang="pt-BR" b="1" dirty="0"/>
                        <a:t>49,42</a:t>
                      </a:r>
                    </a:p>
                  </a:txBody>
                  <a:tcPr marL="68579" marR="68579" marT="0" marB="0" anchor="ctr"/>
                </a:tc>
                <a:extLst>
                  <a:ext uri="{0D108BD9-81ED-4DB2-BD59-A6C34878D82A}">
                    <a16:rowId xmlns="" xmlns:a16="http://schemas.microsoft.com/office/drawing/2014/main" val="10007"/>
                  </a:ext>
                </a:extLst>
              </a:tr>
              <a:tr h="393907">
                <a:tc>
                  <a:txBody>
                    <a:bodyPr/>
                    <a:lstStyle/>
                    <a:p>
                      <a:pPr>
                        <a:lnSpc>
                          <a:spcPct val="150000"/>
                        </a:lnSpc>
                        <a:spcBef>
                          <a:spcPts val="600"/>
                        </a:spcBef>
                        <a:spcAft>
                          <a:spcPts val="0"/>
                        </a:spcAft>
                      </a:pPr>
                      <a:r>
                        <a:rPr lang="pt-BR" sz="2000" b="1" dirty="0">
                          <a:latin typeface="Times New Roman" panose="02020603050405020304" pitchFamily="18" charset="0"/>
                          <a:ea typeface="Times New Roman"/>
                          <a:cs typeface="Times New Roman" panose="02020603050405020304" pitchFamily="18" charset="0"/>
                        </a:rPr>
                        <a:t>TOTAL</a:t>
                      </a:r>
                    </a:p>
                  </a:txBody>
                  <a:tcPr marL="68579" marR="68579" marT="0" marB="0" anchor="ctr"/>
                </a:tc>
                <a:tc>
                  <a:txBody>
                    <a:bodyPr/>
                    <a:lstStyle/>
                    <a:p>
                      <a:pPr marL="0" lvl="0" indent="-226695" algn="r" defTabSz="914400" rtl="0" eaLnBrk="1" latinLnBrk="0" hangingPunct="1">
                        <a:spcAft>
                          <a:spcPts val="0"/>
                        </a:spcAft>
                        <a:buNone/>
                      </a:pPr>
                      <a:r>
                        <a:rPr lang="pt-BR" sz="1800" b="1" kern="1200" dirty="0">
                          <a:solidFill>
                            <a:schemeClr val="dk1"/>
                          </a:solidFill>
                          <a:latin typeface="+mn-lt"/>
                          <a:ea typeface="+mn-ea"/>
                          <a:cs typeface="+mn-cs"/>
                        </a:rPr>
                        <a:t>51.157.160,53</a:t>
                      </a:r>
                    </a:p>
                  </a:txBody>
                  <a:tcPr marL="68579" marR="68579" marT="0" marB="0" anchor="ctr"/>
                </a:tc>
                <a:tc>
                  <a:txBody>
                    <a:bodyPr/>
                    <a:lstStyle/>
                    <a:p>
                      <a:pPr algn="r" fontAlgn="b"/>
                      <a:r>
                        <a:rPr lang="pt-BR" sz="1800" b="1" kern="1200" dirty="0">
                          <a:solidFill>
                            <a:schemeClr val="dk1"/>
                          </a:solidFill>
                          <a:latin typeface="+mn-lt"/>
                          <a:ea typeface="+mn-ea"/>
                          <a:cs typeface="+mn-cs"/>
                        </a:rPr>
                        <a:t>19.257.522,36</a:t>
                      </a:r>
                    </a:p>
                  </a:txBody>
                  <a:tcPr marL="9525" marR="9525" marT="9525" marB="0" anchor="ctr"/>
                </a:tc>
                <a:extLst>
                  <a:ext uri="{0D108BD9-81ED-4DB2-BD59-A6C34878D82A}">
                    <a16:rowId xmlns=""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a:extLst>
              <a:ext uri="{FF2B5EF4-FFF2-40B4-BE49-F238E27FC236}">
                <a16:creationId xmlns="" xmlns:a16="http://schemas.microsoft.com/office/drawing/2014/main" id="{C418DE77-B89D-4392-BCE1-FC2AFE9E7391}"/>
              </a:ext>
            </a:extLst>
          </p:cNvPr>
          <p:cNvSpPr>
            <a:spLocks noGrp="1"/>
          </p:cNvSpPr>
          <p:nvPr>
            <p:ph type="title"/>
          </p:nvPr>
        </p:nvSpPr>
        <p:spPr>
          <a:xfrm>
            <a:off x="457200" y="142875"/>
            <a:ext cx="8229600" cy="909861"/>
          </a:xfrm>
        </p:spPr>
        <p:txBody>
          <a:bodyPr/>
          <a:lstStyle/>
          <a:p>
            <a:pPr eaLnBrk="1" hangingPunct="1"/>
            <a:r>
              <a:rPr lang="pt-BR" altLang="pt-BR" b="1" dirty="0"/>
              <a:t>Despesas da Taboãoprev</a:t>
            </a:r>
            <a:br>
              <a:rPr lang="pt-BR" altLang="pt-BR" b="1" dirty="0"/>
            </a:br>
            <a:r>
              <a:rPr lang="pt-BR" altLang="pt-BR" sz="1800" b="1" dirty="0"/>
              <a:t>(Valores acumulados)</a:t>
            </a:r>
          </a:p>
        </p:txBody>
      </p:sp>
      <p:graphicFrame>
        <p:nvGraphicFramePr>
          <p:cNvPr id="8" name="Espaço Reservado para Conteúdo 7">
            <a:extLst>
              <a:ext uri="{FF2B5EF4-FFF2-40B4-BE49-F238E27FC236}">
                <a16:creationId xmlns="" xmlns:a16="http://schemas.microsoft.com/office/drawing/2014/main" id="{76A6A9D6-E234-41C4-92E4-A60252FB262C}"/>
              </a:ext>
            </a:extLst>
          </p:cNvPr>
          <p:cNvGraphicFramePr>
            <a:graphicFrameLocks noGrp="1"/>
          </p:cNvGraphicFramePr>
          <p:nvPr>
            <p:ph idx="1"/>
            <p:extLst>
              <p:ext uri="{D42A27DB-BD31-4B8C-83A1-F6EECF244321}">
                <p14:modId xmlns:p14="http://schemas.microsoft.com/office/powerpoint/2010/main" val="2088757259"/>
              </p:ext>
            </p:extLst>
          </p:nvPr>
        </p:nvGraphicFramePr>
        <p:xfrm>
          <a:off x="528638" y="1196752"/>
          <a:ext cx="8220075" cy="4366355"/>
        </p:xfrm>
        <a:graphic>
          <a:graphicData uri="http://schemas.openxmlformats.org/drawingml/2006/table">
            <a:tbl>
              <a:tblPr firstRow="1" bandRow="1">
                <a:tableStyleId>{5C22544A-7EE6-4342-B048-85BDC9FD1C3A}</a:tableStyleId>
              </a:tblPr>
              <a:tblGrid>
                <a:gridCol w="3954523">
                  <a:extLst>
                    <a:ext uri="{9D8B030D-6E8A-4147-A177-3AD203B41FA5}">
                      <a16:colId xmlns="" xmlns:a16="http://schemas.microsoft.com/office/drawing/2014/main" val="20000"/>
                    </a:ext>
                  </a:extLst>
                </a:gridCol>
                <a:gridCol w="1961047">
                  <a:extLst>
                    <a:ext uri="{9D8B030D-6E8A-4147-A177-3AD203B41FA5}">
                      <a16:colId xmlns="" xmlns:a16="http://schemas.microsoft.com/office/drawing/2014/main" val="20001"/>
                    </a:ext>
                  </a:extLst>
                </a:gridCol>
                <a:gridCol w="2304505">
                  <a:extLst>
                    <a:ext uri="{9D8B030D-6E8A-4147-A177-3AD203B41FA5}">
                      <a16:colId xmlns="" xmlns:a16="http://schemas.microsoft.com/office/drawing/2014/main" val="20002"/>
                    </a:ext>
                  </a:extLst>
                </a:gridCol>
              </a:tblGrid>
              <a:tr h="766355">
                <a:tc>
                  <a:txBody>
                    <a:bodyPr/>
                    <a:lstStyle/>
                    <a:p>
                      <a:pPr indent="-226695" algn="ctr">
                        <a:spcAft>
                          <a:spcPts val="0"/>
                        </a:spcAft>
                      </a:pPr>
                      <a:r>
                        <a:rPr lang="pt-BR" sz="1600" b="1" dirty="0">
                          <a:latin typeface="Times New Roman"/>
                          <a:ea typeface="Times New Roman"/>
                        </a:rPr>
                        <a:t>Tipos de Despesa</a:t>
                      </a:r>
                    </a:p>
                  </a:txBody>
                  <a:tcPr marL="68592" marR="68592"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1800" b="1" dirty="0">
                          <a:latin typeface="Times New Roman"/>
                          <a:ea typeface="Times New Roman"/>
                        </a:rPr>
                        <a:t>2020</a:t>
                      </a:r>
                    </a:p>
                  </a:txBody>
                  <a:tcPr marL="68584" marR="68584"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1800" b="1" dirty="0">
                          <a:latin typeface="Times New Roman"/>
                          <a:ea typeface="Times New Roman"/>
                        </a:rPr>
                        <a:t>MARÇO/ 2021</a:t>
                      </a:r>
                    </a:p>
                  </a:txBody>
                  <a:tcPr marL="68584" marR="68584" marT="0" marB="0" anchor="ctr"/>
                </a:tc>
                <a:extLst>
                  <a:ext uri="{0D108BD9-81ED-4DB2-BD59-A6C34878D82A}">
                    <a16:rowId xmlns="" xmlns:a16="http://schemas.microsoft.com/office/drawing/2014/main" val="10000"/>
                  </a:ext>
                </a:extLst>
              </a:tr>
              <a:tr h="720000">
                <a:tc>
                  <a:txBody>
                    <a:bodyPr/>
                    <a:lstStyle/>
                    <a:p>
                      <a:pPr>
                        <a:spcBef>
                          <a:spcPts val="600"/>
                        </a:spcBef>
                        <a:spcAft>
                          <a:spcPts val="0"/>
                        </a:spcAft>
                      </a:pPr>
                      <a:r>
                        <a:rPr lang="pt-BR" sz="2000" b="1" dirty="0">
                          <a:latin typeface="Times New Roman"/>
                          <a:ea typeface="Times New Roman"/>
                        </a:rPr>
                        <a:t>Aposentadorias</a:t>
                      </a:r>
                    </a:p>
                  </a:txBody>
                  <a:tcPr marL="68592" marR="68592"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50.536.370,43</a:t>
                      </a:r>
                    </a:p>
                  </a:txBody>
                  <a:tcPr marL="68584" marR="68584"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 12.422.684,21 </a:t>
                      </a:r>
                    </a:p>
                  </a:txBody>
                  <a:tcPr marL="9525" marR="9525" marT="9525" marB="0" anchor="ctr"/>
                </a:tc>
                <a:extLst>
                  <a:ext uri="{0D108BD9-81ED-4DB2-BD59-A6C34878D82A}">
                    <a16:rowId xmlns="" xmlns:a16="http://schemas.microsoft.com/office/drawing/2014/main" val="10001"/>
                  </a:ext>
                </a:extLst>
              </a:tr>
              <a:tr h="720000">
                <a:tc>
                  <a:txBody>
                    <a:bodyPr/>
                    <a:lstStyle/>
                    <a:p>
                      <a:pPr>
                        <a:spcBef>
                          <a:spcPts val="600"/>
                        </a:spcBef>
                        <a:spcAft>
                          <a:spcPts val="0"/>
                        </a:spcAft>
                      </a:pPr>
                      <a:r>
                        <a:rPr lang="pt-BR" sz="2000" b="1" dirty="0">
                          <a:latin typeface="Times New Roman"/>
                          <a:ea typeface="Times New Roman"/>
                        </a:rPr>
                        <a:t>Pensão por Morte</a:t>
                      </a:r>
                    </a:p>
                  </a:txBody>
                  <a:tcPr marL="68592" marR="68592"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6.869.386,59</a:t>
                      </a:r>
                    </a:p>
                  </a:txBody>
                  <a:tcPr marL="68584" marR="68584"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1.714.836,22</a:t>
                      </a:r>
                    </a:p>
                  </a:txBody>
                  <a:tcPr marL="68584" marR="68584" marT="0" marB="0" anchor="ctr"/>
                </a:tc>
                <a:extLst>
                  <a:ext uri="{0D108BD9-81ED-4DB2-BD59-A6C34878D82A}">
                    <a16:rowId xmlns="" xmlns:a16="http://schemas.microsoft.com/office/drawing/2014/main" val="10002"/>
                  </a:ext>
                </a:extLst>
              </a:tr>
              <a:tr h="720000">
                <a:tc>
                  <a:txBody>
                    <a:bodyPr/>
                    <a:lstStyle/>
                    <a:p>
                      <a:pPr>
                        <a:spcBef>
                          <a:spcPts val="600"/>
                        </a:spcBef>
                        <a:spcAft>
                          <a:spcPts val="0"/>
                        </a:spcAft>
                      </a:pPr>
                      <a:r>
                        <a:rPr lang="pt-BR" sz="2000" b="1" dirty="0" err="1">
                          <a:latin typeface="Times New Roman"/>
                          <a:ea typeface="Times New Roman"/>
                        </a:rPr>
                        <a:t>Comprev</a:t>
                      </a:r>
                      <a:endParaRPr lang="pt-BR" sz="2000" b="1" dirty="0">
                        <a:latin typeface="Times New Roman"/>
                        <a:ea typeface="Times New Roman"/>
                      </a:endParaRPr>
                    </a:p>
                  </a:txBody>
                  <a:tcPr marL="68592" marR="68592"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42.931,24</a:t>
                      </a:r>
                    </a:p>
                  </a:txBody>
                  <a:tcPr marL="68584" marR="68584"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0,00</a:t>
                      </a:r>
                    </a:p>
                  </a:txBody>
                  <a:tcPr marL="68584" marR="68584" marT="0" marB="0" anchor="ctr"/>
                </a:tc>
                <a:extLst>
                  <a:ext uri="{0D108BD9-81ED-4DB2-BD59-A6C34878D82A}">
                    <a16:rowId xmlns="" xmlns:a16="http://schemas.microsoft.com/office/drawing/2014/main" val="10006"/>
                  </a:ext>
                </a:extLst>
              </a:tr>
              <a:tr h="720000">
                <a:tc>
                  <a:txBody>
                    <a:bodyPr/>
                    <a:lstStyle/>
                    <a:p>
                      <a:pPr>
                        <a:spcBef>
                          <a:spcPts val="600"/>
                        </a:spcBef>
                        <a:spcAft>
                          <a:spcPts val="0"/>
                        </a:spcAft>
                      </a:pPr>
                      <a:r>
                        <a:rPr lang="pt-BR" sz="2000" b="1" dirty="0">
                          <a:latin typeface="Times New Roman"/>
                          <a:ea typeface="Times New Roman"/>
                        </a:rPr>
                        <a:t>Gestão da Autarquia </a:t>
                      </a:r>
                    </a:p>
                    <a:p>
                      <a:pPr>
                        <a:spcBef>
                          <a:spcPts val="600"/>
                        </a:spcBef>
                        <a:spcAft>
                          <a:spcPts val="0"/>
                        </a:spcAft>
                      </a:pPr>
                      <a:r>
                        <a:rPr lang="pt-BR" sz="2000" b="1" dirty="0">
                          <a:latin typeface="Times New Roman"/>
                          <a:ea typeface="Times New Roman"/>
                        </a:rPr>
                        <a:t>(Taxa de Administração) </a:t>
                      </a:r>
                    </a:p>
                  </a:txBody>
                  <a:tcPr marL="68592" marR="68592"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2.133.859,27</a:t>
                      </a:r>
                    </a:p>
                  </a:txBody>
                  <a:tcPr marL="68584" marR="68584"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483.718,52</a:t>
                      </a:r>
                    </a:p>
                  </a:txBody>
                  <a:tcPr marL="68584" marR="68584" marT="0" marB="0" anchor="ctr"/>
                </a:tc>
                <a:extLst>
                  <a:ext uri="{0D108BD9-81ED-4DB2-BD59-A6C34878D82A}">
                    <a16:rowId xmlns="" xmlns:a16="http://schemas.microsoft.com/office/drawing/2014/main" val="10007"/>
                  </a:ext>
                </a:extLst>
              </a:tr>
              <a:tr h="720000">
                <a:tc>
                  <a:txBody>
                    <a:bodyPr/>
                    <a:lstStyle/>
                    <a:p>
                      <a:pPr>
                        <a:lnSpc>
                          <a:spcPct val="150000"/>
                        </a:lnSpc>
                        <a:spcBef>
                          <a:spcPts val="600"/>
                        </a:spcBef>
                        <a:spcAft>
                          <a:spcPts val="0"/>
                        </a:spcAft>
                      </a:pPr>
                      <a:r>
                        <a:rPr lang="pt-BR" sz="2000" b="1" dirty="0">
                          <a:latin typeface="Times New Roman"/>
                          <a:ea typeface="Times New Roman"/>
                        </a:rPr>
                        <a:t>TOTAL</a:t>
                      </a:r>
                    </a:p>
                  </a:txBody>
                  <a:tcPr marL="68592" marR="68592"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59.582.547,53</a:t>
                      </a:r>
                    </a:p>
                  </a:txBody>
                  <a:tcPr marL="68584" marR="68584" marT="0" marB="0" anchor="ctr"/>
                </a:tc>
                <a:tc>
                  <a:txBody>
                    <a:bodyPr/>
                    <a:lstStyle/>
                    <a:p>
                      <a:pPr marL="0" marR="0" lvl="0" indent="-226695" algn="r" defTabSz="914400" rtl="0" eaLnBrk="1" fontAlgn="auto" latinLnBrk="0" hangingPunct="1">
                        <a:lnSpc>
                          <a:spcPct val="100000"/>
                        </a:lnSpc>
                        <a:spcBef>
                          <a:spcPts val="0"/>
                        </a:spcBef>
                        <a:spcAft>
                          <a:spcPts val="0"/>
                        </a:spcAft>
                        <a:buClrTx/>
                        <a:buSzTx/>
                        <a:buFontTx/>
                        <a:buNone/>
                        <a:tabLst/>
                        <a:defRPr/>
                      </a:pPr>
                      <a:r>
                        <a:rPr lang="pt-BR" sz="1800" b="1" kern="1200" dirty="0">
                          <a:solidFill>
                            <a:schemeClr val="dk1"/>
                          </a:solidFill>
                          <a:latin typeface="+mn-lt"/>
                          <a:ea typeface="+mn-ea"/>
                          <a:cs typeface="+mn-cs"/>
                        </a:rPr>
                        <a:t>14.621.238,95</a:t>
                      </a:r>
                    </a:p>
                  </a:txBody>
                  <a:tcPr marL="68584" marR="68584" marT="0" marB="0" anchor="ctr"/>
                </a:tc>
                <a:extLst>
                  <a:ext uri="{0D108BD9-81ED-4DB2-BD59-A6C34878D82A}">
                    <a16:rowId xmlns="" xmlns:a16="http://schemas.microsoft.com/office/drawing/2014/main" val="10008"/>
                  </a:ext>
                </a:extLst>
              </a:tr>
            </a:tbl>
          </a:graphicData>
        </a:graphic>
      </p:graphicFrame>
      <p:sp>
        <p:nvSpPr>
          <p:cNvPr id="2" name="Retângulo 1"/>
          <p:cNvSpPr/>
          <p:nvPr/>
        </p:nvSpPr>
        <p:spPr>
          <a:xfrm>
            <a:off x="323528" y="6457890"/>
            <a:ext cx="8820472" cy="276999"/>
          </a:xfrm>
          <a:prstGeom prst="rect">
            <a:avLst/>
          </a:prstGeom>
        </p:spPr>
        <p:txBody>
          <a:bodyPr wrap="square">
            <a:spAutoFit/>
          </a:bodyPr>
          <a:lstStyle/>
          <a:p>
            <a:pPr algn="just" eaLnBrk="1" hangingPunct="1"/>
            <a:r>
              <a:rPr lang="pt-BR" altLang="pt-BR" sz="1200" b="1" dirty="0"/>
              <a:t>* A partir da Emenda Constitucional  nº 103 de 12/11/2019, os RPPS devem pagar apenas aposentadorias e pensões.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 xmlns:a16="http://schemas.microsoft.com/office/drawing/2014/main" id="{FFBF53DB-0EAA-42F7-9A8B-FAD70EF8C90E}"/>
              </a:ext>
            </a:extLst>
          </p:cNvPr>
          <p:cNvSpPr>
            <a:spLocks noGrp="1"/>
          </p:cNvSpPr>
          <p:nvPr>
            <p:ph type="title"/>
          </p:nvPr>
        </p:nvSpPr>
        <p:spPr/>
        <p:txBody>
          <a:bodyPr/>
          <a:lstStyle/>
          <a:p>
            <a:pPr eaLnBrk="1" hangingPunct="1"/>
            <a:r>
              <a:rPr lang="pt-BR" altLang="pt-BR" b="1"/>
              <a:t>Saldo Receitas - Despesas</a:t>
            </a:r>
          </a:p>
        </p:txBody>
      </p:sp>
      <p:graphicFrame>
        <p:nvGraphicFramePr>
          <p:cNvPr id="8" name="Espaço Reservado para Conteúdo 7">
            <a:extLst>
              <a:ext uri="{FF2B5EF4-FFF2-40B4-BE49-F238E27FC236}">
                <a16:creationId xmlns="" xmlns:a16="http://schemas.microsoft.com/office/drawing/2014/main" id="{5B22AC87-6F21-4E93-A1BA-2783246A7966}"/>
              </a:ext>
            </a:extLst>
          </p:cNvPr>
          <p:cNvGraphicFramePr>
            <a:graphicFrameLocks noGrp="1"/>
          </p:cNvGraphicFramePr>
          <p:nvPr>
            <p:ph idx="1"/>
            <p:extLst>
              <p:ext uri="{D42A27DB-BD31-4B8C-83A1-F6EECF244321}">
                <p14:modId xmlns:p14="http://schemas.microsoft.com/office/powerpoint/2010/main" val="2013322580"/>
              </p:ext>
            </p:extLst>
          </p:nvPr>
        </p:nvGraphicFramePr>
        <p:xfrm>
          <a:off x="395288" y="1484784"/>
          <a:ext cx="8424862" cy="2895482"/>
        </p:xfrm>
        <a:graphic>
          <a:graphicData uri="http://schemas.openxmlformats.org/drawingml/2006/table">
            <a:tbl>
              <a:tblPr firstRow="1" bandRow="1">
                <a:tableStyleId>{5C22544A-7EE6-4342-B048-85BDC9FD1C3A}</a:tableStyleId>
              </a:tblPr>
              <a:tblGrid>
                <a:gridCol w="2871042">
                  <a:extLst>
                    <a:ext uri="{9D8B030D-6E8A-4147-A177-3AD203B41FA5}">
                      <a16:colId xmlns="" xmlns:a16="http://schemas.microsoft.com/office/drawing/2014/main" val="20000"/>
                    </a:ext>
                  </a:extLst>
                </a:gridCol>
                <a:gridCol w="2776910">
                  <a:extLst>
                    <a:ext uri="{9D8B030D-6E8A-4147-A177-3AD203B41FA5}">
                      <a16:colId xmlns="" xmlns:a16="http://schemas.microsoft.com/office/drawing/2014/main" val="20001"/>
                    </a:ext>
                  </a:extLst>
                </a:gridCol>
                <a:gridCol w="2776910">
                  <a:extLst>
                    <a:ext uri="{9D8B030D-6E8A-4147-A177-3AD203B41FA5}">
                      <a16:colId xmlns="" xmlns:a16="http://schemas.microsoft.com/office/drawing/2014/main" val="20002"/>
                    </a:ext>
                  </a:extLst>
                </a:gridCol>
              </a:tblGrid>
              <a:tr h="944818">
                <a:tc>
                  <a:txBody>
                    <a:bodyPr/>
                    <a:lstStyle/>
                    <a:p>
                      <a:pPr indent="-226695" algn="ctr">
                        <a:spcAft>
                          <a:spcPts val="0"/>
                        </a:spcAft>
                      </a:pPr>
                      <a:r>
                        <a:rPr lang="pt-BR" sz="2400" b="1" dirty="0">
                          <a:latin typeface="Times New Roman"/>
                          <a:ea typeface="Times New Roman"/>
                        </a:rPr>
                        <a:t>Saldo</a:t>
                      </a:r>
                    </a:p>
                  </a:txBody>
                  <a:tcPr marL="68576" marR="68576"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400" b="1" baseline="0" dirty="0" smtClean="0">
                          <a:latin typeface="Times New Roman"/>
                          <a:ea typeface="Times New Roman"/>
                        </a:rPr>
                        <a:t>2020*</a:t>
                      </a:r>
                      <a:endParaRPr lang="pt-BR" sz="2400" b="1" dirty="0">
                        <a:latin typeface="Times New Roman"/>
                        <a:ea typeface="Times New Roman"/>
                      </a:endParaRPr>
                    </a:p>
                  </a:txBody>
                  <a:tcPr marL="68574" marR="68574" marT="0" marB="0" anchor="ctr"/>
                </a:tc>
                <a:tc>
                  <a:txBody>
                    <a:bodyPr/>
                    <a:lstStyle/>
                    <a:p>
                      <a:pPr marL="0" marR="0" indent="-226695" algn="ctr" defTabSz="914400" rtl="0" eaLnBrk="1" fontAlgn="auto" latinLnBrk="0" hangingPunct="1">
                        <a:lnSpc>
                          <a:spcPct val="100000"/>
                        </a:lnSpc>
                        <a:spcBef>
                          <a:spcPts val="0"/>
                        </a:spcBef>
                        <a:spcAft>
                          <a:spcPts val="0"/>
                        </a:spcAft>
                        <a:buClrTx/>
                        <a:buSzTx/>
                        <a:buFontTx/>
                        <a:buNone/>
                        <a:tabLst/>
                        <a:defRPr/>
                      </a:pPr>
                      <a:r>
                        <a:rPr lang="pt-BR" sz="2400" b="1" baseline="0" dirty="0">
                          <a:latin typeface="Times New Roman"/>
                          <a:ea typeface="Times New Roman"/>
                        </a:rPr>
                        <a:t>2021 (1º Trimestre)</a:t>
                      </a:r>
                      <a:endParaRPr lang="pt-BR" sz="2400" b="1" dirty="0">
                        <a:latin typeface="Times New Roman"/>
                        <a:ea typeface="Times New Roman"/>
                      </a:endParaRPr>
                    </a:p>
                  </a:txBody>
                  <a:tcPr marL="68574" marR="68574" marT="0" marB="0" anchor="ctr"/>
                </a:tc>
                <a:extLst>
                  <a:ext uri="{0D108BD9-81ED-4DB2-BD59-A6C34878D82A}">
                    <a16:rowId xmlns="" xmlns:a16="http://schemas.microsoft.com/office/drawing/2014/main" val="10000"/>
                  </a:ext>
                </a:extLst>
              </a:tr>
              <a:tr h="661373">
                <a:tc>
                  <a:txBody>
                    <a:bodyPr/>
                    <a:lstStyle/>
                    <a:p>
                      <a:pPr>
                        <a:spcBef>
                          <a:spcPts val="600"/>
                        </a:spcBef>
                        <a:spcAft>
                          <a:spcPts val="0"/>
                        </a:spcAft>
                      </a:pPr>
                      <a:r>
                        <a:rPr lang="pt-BR" sz="2000" b="1" dirty="0">
                          <a:latin typeface="Times New Roman"/>
                          <a:ea typeface="Times New Roman"/>
                        </a:rPr>
                        <a:t>Total das Receitas</a:t>
                      </a:r>
                    </a:p>
                  </a:txBody>
                  <a:tcPr marL="68576" marR="68576" marT="0" marB="0" anchor="ctr"/>
                </a:tc>
                <a:tc>
                  <a:txBody>
                    <a:bodyPr/>
                    <a:lstStyle/>
                    <a:p>
                      <a:pPr lvl="0" indent="-226695" algn="r">
                        <a:spcAft>
                          <a:spcPts val="0"/>
                        </a:spcAft>
                        <a:buNone/>
                      </a:pPr>
                      <a:r>
                        <a:rPr lang="pt-BR" sz="2400" b="1" kern="1200" dirty="0">
                          <a:solidFill>
                            <a:schemeClr val="dk1"/>
                          </a:solidFill>
                          <a:latin typeface="Times New Roman"/>
                          <a:ea typeface="Times New Roman"/>
                          <a:cs typeface="+mn-cs"/>
                        </a:rPr>
                        <a:t>51.157.160,53</a:t>
                      </a:r>
                    </a:p>
                  </a:txBody>
                  <a:tcPr marL="68576" marR="68576" marT="0" marB="0" anchor="ctr"/>
                </a:tc>
                <a:tc>
                  <a:txBody>
                    <a:bodyPr/>
                    <a:lstStyle/>
                    <a:p>
                      <a:pPr marL="0" marR="0" lvl="0" indent="-226695" algn="ctr" defTabSz="914400" rtl="0" eaLnBrk="1" fontAlgn="auto" latinLnBrk="0" hangingPunct="1">
                        <a:lnSpc>
                          <a:spcPct val="100000"/>
                        </a:lnSpc>
                        <a:spcBef>
                          <a:spcPts val="0"/>
                        </a:spcBef>
                        <a:spcAft>
                          <a:spcPts val="0"/>
                        </a:spcAft>
                        <a:buClrTx/>
                        <a:buSzTx/>
                        <a:buFontTx/>
                        <a:buNone/>
                        <a:tabLst/>
                        <a:defRPr/>
                      </a:pPr>
                      <a:r>
                        <a:rPr lang="pt-BR" sz="2400" b="1" kern="1200" dirty="0">
                          <a:solidFill>
                            <a:schemeClr val="dk1"/>
                          </a:solidFill>
                          <a:latin typeface="Times New Roman"/>
                          <a:ea typeface="Times New Roman"/>
                          <a:cs typeface="+mn-cs"/>
                        </a:rPr>
                        <a:t>19.257.522,36</a:t>
                      </a:r>
                    </a:p>
                  </a:txBody>
                  <a:tcPr marL="68576" marR="68576" marT="0" marB="0" anchor="ctr"/>
                </a:tc>
                <a:extLst>
                  <a:ext uri="{0D108BD9-81ED-4DB2-BD59-A6C34878D82A}">
                    <a16:rowId xmlns="" xmlns:a16="http://schemas.microsoft.com/office/drawing/2014/main" val="10001"/>
                  </a:ext>
                </a:extLst>
              </a:tr>
              <a:tr h="627918">
                <a:tc>
                  <a:txBody>
                    <a:bodyPr/>
                    <a:lstStyle/>
                    <a:p>
                      <a:pPr>
                        <a:spcBef>
                          <a:spcPts val="600"/>
                        </a:spcBef>
                        <a:spcAft>
                          <a:spcPts val="0"/>
                        </a:spcAft>
                      </a:pPr>
                      <a:r>
                        <a:rPr lang="pt-BR" sz="2000" b="1" dirty="0">
                          <a:latin typeface="Times New Roman"/>
                          <a:ea typeface="Times New Roman"/>
                        </a:rPr>
                        <a:t>Total das Despesas</a:t>
                      </a:r>
                    </a:p>
                  </a:txBody>
                  <a:tcPr marL="68576" marR="68576" marT="0" marB="0" anchor="ctr"/>
                </a:tc>
                <a:tc>
                  <a:txBody>
                    <a:bodyPr/>
                    <a:lstStyle/>
                    <a:p>
                      <a:pPr indent="-226695" algn="r">
                        <a:spcAft>
                          <a:spcPts val="0"/>
                        </a:spcAft>
                      </a:pPr>
                      <a:r>
                        <a:rPr lang="pt-BR" sz="2400" b="1" dirty="0">
                          <a:latin typeface="Times New Roman"/>
                          <a:ea typeface="Times New Roman"/>
                        </a:rPr>
                        <a:t>59.582.547,53</a:t>
                      </a:r>
                    </a:p>
                  </a:txBody>
                  <a:tcPr marL="68576" marR="68576" marT="0" marB="0" anchor="ctr"/>
                </a:tc>
                <a:tc>
                  <a:txBody>
                    <a:bodyPr/>
                    <a:lstStyle/>
                    <a:p>
                      <a:pPr marL="0" marR="0" lvl="0" indent="-226695" algn="ctr" defTabSz="914400" rtl="0" eaLnBrk="1" fontAlgn="auto" latinLnBrk="0" hangingPunct="1">
                        <a:lnSpc>
                          <a:spcPct val="100000"/>
                        </a:lnSpc>
                        <a:spcBef>
                          <a:spcPts val="0"/>
                        </a:spcBef>
                        <a:spcAft>
                          <a:spcPts val="0"/>
                        </a:spcAft>
                        <a:buClrTx/>
                        <a:buSzTx/>
                        <a:buFontTx/>
                        <a:buNone/>
                        <a:tabLst/>
                        <a:defRPr/>
                      </a:pPr>
                      <a:r>
                        <a:rPr lang="pt-BR" sz="2400" b="1" kern="1200" dirty="0">
                          <a:solidFill>
                            <a:schemeClr val="dk1"/>
                          </a:solidFill>
                          <a:latin typeface="Times New Roman"/>
                          <a:ea typeface="Times New Roman"/>
                          <a:cs typeface="+mn-cs"/>
                        </a:rPr>
                        <a:t>14.621.238,95</a:t>
                      </a:r>
                    </a:p>
                  </a:txBody>
                  <a:tcPr marL="68576" marR="68576" marT="0" marB="0" anchor="ctr"/>
                </a:tc>
                <a:extLst>
                  <a:ext uri="{0D108BD9-81ED-4DB2-BD59-A6C34878D82A}">
                    <a16:rowId xmlns="" xmlns:a16="http://schemas.microsoft.com/office/drawing/2014/main" val="10002"/>
                  </a:ext>
                </a:extLst>
              </a:tr>
              <a:tr h="661373">
                <a:tc>
                  <a:txBody>
                    <a:bodyPr/>
                    <a:lstStyle/>
                    <a:p>
                      <a:pPr>
                        <a:lnSpc>
                          <a:spcPct val="150000"/>
                        </a:lnSpc>
                        <a:spcBef>
                          <a:spcPts val="600"/>
                        </a:spcBef>
                        <a:spcAft>
                          <a:spcPts val="0"/>
                        </a:spcAft>
                      </a:pPr>
                      <a:r>
                        <a:rPr lang="pt-BR" sz="2000" b="1" dirty="0">
                          <a:solidFill>
                            <a:srgbClr val="0000FF"/>
                          </a:solidFill>
                          <a:latin typeface="Times New Roman"/>
                          <a:ea typeface="Times New Roman"/>
                        </a:rPr>
                        <a:t>Saldo</a:t>
                      </a:r>
                      <a:r>
                        <a:rPr lang="pt-BR" sz="2000" b="1" baseline="0" dirty="0">
                          <a:solidFill>
                            <a:srgbClr val="0000FF"/>
                          </a:solidFill>
                          <a:latin typeface="Times New Roman"/>
                          <a:ea typeface="Times New Roman"/>
                        </a:rPr>
                        <a:t> Positivo</a:t>
                      </a:r>
                      <a:endParaRPr lang="pt-BR" sz="2000" b="1" dirty="0">
                        <a:solidFill>
                          <a:srgbClr val="0000FF"/>
                        </a:solidFill>
                        <a:latin typeface="Times New Roman"/>
                        <a:ea typeface="Times New Roman"/>
                      </a:endParaRPr>
                    </a:p>
                  </a:txBody>
                  <a:tcPr marL="68576" marR="68576" marT="0" marB="0" anchor="ctr"/>
                </a:tc>
                <a:tc>
                  <a:txBody>
                    <a:bodyPr/>
                    <a:lstStyle/>
                    <a:p>
                      <a:pPr marL="0" marR="0" indent="-226695" algn="r" defTabSz="914400" rtl="0" eaLnBrk="1" fontAlgn="b" latinLnBrk="0" hangingPunct="1">
                        <a:lnSpc>
                          <a:spcPct val="100000"/>
                        </a:lnSpc>
                        <a:spcBef>
                          <a:spcPts val="0"/>
                        </a:spcBef>
                        <a:spcAft>
                          <a:spcPts val="0"/>
                        </a:spcAft>
                        <a:buClrTx/>
                        <a:buSzTx/>
                        <a:buFontTx/>
                        <a:buNone/>
                        <a:tabLst/>
                        <a:defRPr/>
                      </a:pPr>
                      <a:r>
                        <a:rPr lang="pt-BR" sz="2400" b="1" kern="1200" dirty="0">
                          <a:solidFill>
                            <a:srgbClr val="FF0000"/>
                          </a:solidFill>
                          <a:latin typeface="Times New Roman"/>
                          <a:ea typeface="Times New Roman"/>
                          <a:cs typeface="+mn-cs"/>
                        </a:rPr>
                        <a:t>-8.425.387,00</a:t>
                      </a:r>
                    </a:p>
                  </a:txBody>
                  <a:tcPr marL="68576" marR="68576" marT="0" marB="0" anchor="ctr"/>
                </a:tc>
                <a:tc>
                  <a:txBody>
                    <a:bodyPr/>
                    <a:lstStyle/>
                    <a:p>
                      <a:pPr marL="0" marR="0" indent="-226695" algn="ctr" defTabSz="914400" rtl="0" eaLnBrk="1" fontAlgn="b" latinLnBrk="0" hangingPunct="1">
                        <a:lnSpc>
                          <a:spcPct val="100000"/>
                        </a:lnSpc>
                        <a:spcBef>
                          <a:spcPts val="0"/>
                        </a:spcBef>
                        <a:spcAft>
                          <a:spcPts val="0"/>
                        </a:spcAft>
                        <a:buClrTx/>
                        <a:buSzTx/>
                        <a:buFontTx/>
                        <a:buNone/>
                        <a:tabLst/>
                        <a:defRPr/>
                      </a:pPr>
                      <a:r>
                        <a:rPr lang="pt-BR" sz="2400" b="1" kern="1200" dirty="0">
                          <a:solidFill>
                            <a:srgbClr val="0000FF"/>
                          </a:solidFill>
                          <a:latin typeface="Times New Roman"/>
                          <a:ea typeface="Times New Roman"/>
                          <a:cs typeface="+mn-cs"/>
                        </a:rPr>
                        <a:t>4.636.283,41</a:t>
                      </a:r>
                    </a:p>
                  </a:txBody>
                  <a:tcPr marL="68576" marR="68576" marT="0" marB="0" anchor="ctr"/>
                </a:tc>
                <a:extLst>
                  <a:ext uri="{0D108BD9-81ED-4DB2-BD59-A6C34878D82A}">
                    <a16:rowId xmlns="" xmlns:a16="http://schemas.microsoft.com/office/drawing/2014/main" val="10003"/>
                  </a:ext>
                </a:extLst>
              </a:tr>
            </a:tbl>
          </a:graphicData>
        </a:graphic>
      </p:graphicFrame>
      <p:sp>
        <p:nvSpPr>
          <p:cNvPr id="2" name="Retângulo 1"/>
          <p:cNvSpPr/>
          <p:nvPr/>
        </p:nvSpPr>
        <p:spPr>
          <a:xfrm>
            <a:off x="395536" y="5048016"/>
            <a:ext cx="8496944" cy="1477328"/>
          </a:xfrm>
          <a:prstGeom prst="rect">
            <a:avLst/>
          </a:prstGeom>
        </p:spPr>
        <p:txBody>
          <a:bodyPr wrap="square">
            <a:spAutoFit/>
          </a:bodyPr>
          <a:lstStyle/>
          <a:p>
            <a:pPr algn="just"/>
            <a:r>
              <a:rPr lang="pt-BR" dirty="0" smtClean="0"/>
              <a:t>* Em </a:t>
            </a:r>
            <a:r>
              <a:rPr lang="pt-BR" dirty="0"/>
              <a:t>virtude da LEI Nº 2.328/2020 que dispõe sobre: "Suspensão temporária da contribuição previdenciária patronal do Município.", na forma estabelecida pelo Parágrafo 2º do Artigo 9º da Lei Complementar Federal nº 173, de 27 de maio de 2020, fica autorizado à suspensão das contribuições previdenciárias patronais do Município devidas ao Regime Próprio de Previdência</a:t>
            </a:r>
            <a:r>
              <a:rPr lang="pt-BR" dirty="0" smtClean="0"/>
              <a:t>.</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5828439-B3A8-428E-B9F5-ECFB7ECB940A}"/>
              </a:ext>
            </a:extLst>
          </p:cNvPr>
          <p:cNvSpPr>
            <a:spLocks noGrp="1"/>
          </p:cNvSpPr>
          <p:nvPr>
            <p:ph type="title"/>
          </p:nvPr>
        </p:nvSpPr>
        <p:spPr>
          <a:xfrm>
            <a:off x="457200" y="142875"/>
            <a:ext cx="8229600" cy="1143000"/>
          </a:xfrm>
        </p:spPr>
        <p:txBody>
          <a:bodyPr rtlCol="0">
            <a:normAutofit fontScale="90000"/>
          </a:bodyPr>
          <a:lstStyle/>
          <a:p>
            <a:pPr eaLnBrk="1" fontAlgn="auto" hangingPunct="1">
              <a:spcAft>
                <a:spcPts val="0"/>
              </a:spcAft>
              <a:defRPr/>
            </a:pPr>
            <a:r>
              <a:rPr lang="pt-BR" b="1" dirty="0"/>
              <a:t>Resultado das Aplicações Financeiras </a:t>
            </a:r>
          </a:p>
        </p:txBody>
      </p:sp>
      <p:sp>
        <p:nvSpPr>
          <p:cNvPr id="12291" name="Control 62">
            <a:extLst>
              <a:ext uri="{FF2B5EF4-FFF2-40B4-BE49-F238E27FC236}">
                <a16:creationId xmlns="" xmlns:a16="http://schemas.microsoft.com/office/drawing/2014/main" id="{A3F0DF07-E96A-4E30-BCB5-65D8CC58B9FF}"/>
              </a:ext>
            </a:extLst>
          </p:cNvPr>
          <p:cNvSpPr>
            <a:spLocks noChangeArrowheads="1" noChangeShapeType="1"/>
          </p:cNvSpPr>
          <p:nvPr/>
        </p:nvSpPr>
        <p:spPr bwMode="auto">
          <a:xfrm>
            <a:off x="6075363" y="9099550"/>
            <a:ext cx="6075362"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t-BR" altLang="pt-BR" sz="1800">
              <a:latin typeface="Arial" panose="020B0604020202020204" pitchFamily="34" charset="0"/>
            </a:endParaRPr>
          </a:p>
        </p:txBody>
      </p:sp>
      <p:graphicFrame>
        <p:nvGraphicFramePr>
          <p:cNvPr id="4" name="Tabela 3">
            <a:extLst>
              <a:ext uri="{FF2B5EF4-FFF2-40B4-BE49-F238E27FC236}">
                <a16:creationId xmlns="" xmlns:a16="http://schemas.microsoft.com/office/drawing/2014/main" id="{E6043B91-D892-4FD9-8D85-0EFDB1F4F156}"/>
              </a:ext>
            </a:extLst>
          </p:cNvPr>
          <p:cNvGraphicFramePr>
            <a:graphicFrameLocks noGrp="1"/>
          </p:cNvGraphicFramePr>
          <p:nvPr>
            <p:extLst>
              <p:ext uri="{D42A27DB-BD31-4B8C-83A1-F6EECF244321}">
                <p14:modId xmlns:p14="http://schemas.microsoft.com/office/powerpoint/2010/main" val="2159354647"/>
              </p:ext>
            </p:extLst>
          </p:nvPr>
        </p:nvGraphicFramePr>
        <p:xfrm>
          <a:off x="611188" y="3501008"/>
          <a:ext cx="7956550" cy="1706564"/>
        </p:xfrm>
        <a:graphic>
          <a:graphicData uri="http://schemas.openxmlformats.org/drawingml/2006/table">
            <a:tbl>
              <a:tblPr firstRow="1" firstCol="1" bandRow="1">
                <a:tableStyleId>{5C22544A-7EE6-4342-B048-85BDC9FD1C3A}</a:tableStyleId>
              </a:tblPr>
              <a:tblGrid>
                <a:gridCol w="4042712">
                  <a:extLst>
                    <a:ext uri="{9D8B030D-6E8A-4147-A177-3AD203B41FA5}">
                      <a16:colId xmlns="" xmlns:a16="http://schemas.microsoft.com/office/drawing/2014/main" val="20000"/>
                    </a:ext>
                  </a:extLst>
                </a:gridCol>
                <a:gridCol w="1998373">
                  <a:extLst>
                    <a:ext uri="{9D8B030D-6E8A-4147-A177-3AD203B41FA5}">
                      <a16:colId xmlns="" xmlns:a16="http://schemas.microsoft.com/office/drawing/2014/main" val="20001"/>
                    </a:ext>
                  </a:extLst>
                </a:gridCol>
                <a:gridCol w="1915465">
                  <a:extLst>
                    <a:ext uri="{9D8B030D-6E8A-4147-A177-3AD203B41FA5}">
                      <a16:colId xmlns="" xmlns:a16="http://schemas.microsoft.com/office/drawing/2014/main" val="20002"/>
                    </a:ext>
                  </a:extLst>
                </a:gridCol>
              </a:tblGrid>
              <a:tr h="426641">
                <a:tc>
                  <a:txBody>
                    <a:bodyPr/>
                    <a:lstStyle/>
                    <a:p>
                      <a:pPr marL="0" algn="ctr" defTabSz="914400" rtl="0" eaLnBrk="1" fontAlgn="ctr" latinLnBrk="0" hangingPunct="1">
                        <a:spcAft>
                          <a:spcPts val="0"/>
                        </a:spcAft>
                      </a:pPr>
                      <a:endParaRPr lang="pt-BR" sz="1800" b="1" kern="1200" dirty="0">
                        <a:solidFill>
                          <a:schemeClr val="dk1"/>
                        </a:solidFill>
                        <a:effectLst/>
                        <a:latin typeface="+mn-lt"/>
                        <a:ea typeface="+mn-ea"/>
                        <a:cs typeface="+mn-cs"/>
                      </a:endParaRPr>
                    </a:p>
                  </a:txBody>
                  <a:tcPr marL="95250" marR="95250" marT="76146" marB="76146" anchor="ctr">
                    <a:solidFill>
                      <a:schemeClr val="tx2">
                        <a:lumMod val="20000"/>
                        <a:lumOff val="80000"/>
                      </a:schemeClr>
                    </a:solidFill>
                  </a:tcPr>
                </a:tc>
                <a:tc>
                  <a:txBody>
                    <a:bodyPr/>
                    <a:lstStyle/>
                    <a:p>
                      <a:pPr marL="0" algn="ctr" defTabSz="914400" rtl="0" eaLnBrk="1" fontAlgn="ctr" latinLnBrk="0" hangingPunct="1">
                        <a:spcAft>
                          <a:spcPts val="0"/>
                        </a:spcAft>
                      </a:pPr>
                      <a:r>
                        <a:rPr lang="pt-BR" sz="1800" b="1" kern="1200" baseline="0" dirty="0">
                          <a:solidFill>
                            <a:schemeClr val="dk1"/>
                          </a:solidFill>
                          <a:effectLst/>
                          <a:latin typeface="+mn-lt"/>
                          <a:ea typeface="+mn-ea"/>
                          <a:cs typeface="+mn-cs"/>
                        </a:rPr>
                        <a:t>2020</a:t>
                      </a:r>
                      <a:endParaRPr lang="pt-BR" sz="1800" b="1" kern="1200" baseline="30000" dirty="0">
                        <a:solidFill>
                          <a:schemeClr val="dk1"/>
                        </a:solidFill>
                        <a:effectLst/>
                        <a:latin typeface="+mn-lt"/>
                        <a:ea typeface="+mn-ea"/>
                        <a:cs typeface="+mn-cs"/>
                      </a:endParaRPr>
                    </a:p>
                  </a:txBody>
                  <a:tcPr marL="95250" marR="95250" marT="76146" marB="76146" anchor="ctr">
                    <a:solidFill>
                      <a:schemeClr val="tx2">
                        <a:lumMod val="20000"/>
                        <a:lumOff val="80000"/>
                      </a:schemeClr>
                    </a:solidFill>
                  </a:tcPr>
                </a:tc>
                <a:tc>
                  <a:txBody>
                    <a:bodyPr/>
                    <a:lstStyle/>
                    <a:p>
                      <a:pPr marL="0" algn="ctr" defTabSz="914400" rtl="0" eaLnBrk="1" fontAlgn="ctr" latinLnBrk="0" hangingPunct="1">
                        <a:spcAft>
                          <a:spcPts val="0"/>
                        </a:spcAft>
                      </a:pPr>
                      <a:r>
                        <a:rPr lang="pt-BR" sz="1800" b="1" kern="1200" baseline="0" dirty="0">
                          <a:solidFill>
                            <a:schemeClr val="dk1"/>
                          </a:solidFill>
                          <a:effectLst/>
                          <a:latin typeface="+mn-lt"/>
                          <a:ea typeface="+mn-ea"/>
                          <a:cs typeface="+mn-cs"/>
                        </a:rPr>
                        <a:t>2021</a:t>
                      </a:r>
                      <a:endParaRPr lang="pt-BR" sz="1800" b="1" kern="1200" baseline="30000" dirty="0">
                        <a:solidFill>
                          <a:schemeClr val="dk1"/>
                        </a:solidFill>
                        <a:effectLst/>
                        <a:latin typeface="+mn-lt"/>
                        <a:ea typeface="+mn-ea"/>
                        <a:cs typeface="+mn-cs"/>
                      </a:endParaRPr>
                    </a:p>
                  </a:txBody>
                  <a:tcPr marL="95250" marR="95250" marT="76146" marB="76146" anchor="ctr">
                    <a:solidFill>
                      <a:schemeClr val="tx2">
                        <a:lumMod val="20000"/>
                        <a:lumOff val="80000"/>
                      </a:schemeClr>
                    </a:solidFill>
                  </a:tcPr>
                </a:tc>
                <a:extLst>
                  <a:ext uri="{0D108BD9-81ED-4DB2-BD59-A6C34878D82A}">
                    <a16:rowId xmlns="" xmlns:a16="http://schemas.microsoft.com/office/drawing/2014/main" val="10000"/>
                  </a:ext>
                </a:extLst>
              </a:tr>
              <a:tr h="426641">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Inflação Acumulada</a:t>
                      </a:r>
                    </a:p>
                  </a:txBody>
                  <a:tcPr marL="95250" marR="95250" marT="76146" marB="76146" anchor="ctr">
                    <a:solidFill>
                      <a:schemeClr val="tx2">
                        <a:lumMod val="20000"/>
                        <a:lumOff val="80000"/>
                      </a:schemeClr>
                    </a:solidFill>
                  </a:tcPr>
                </a:tc>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4,52%</a:t>
                      </a:r>
                    </a:p>
                  </a:txBody>
                  <a:tcPr marL="95250" marR="95250" marT="76151" marB="76151" anchor="ctr">
                    <a:solidFill>
                      <a:schemeClr val="tx2">
                        <a:lumMod val="20000"/>
                        <a:lumOff val="80000"/>
                      </a:schemeClr>
                    </a:solidFill>
                  </a:tcPr>
                </a:tc>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2,05%</a:t>
                      </a:r>
                    </a:p>
                  </a:txBody>
                  <a:tcPr marL="95250" marR="95250" marT="76151" marB="76151" anchor="ctr">
                    <a:solidFill>
                      <a:schemeClr val="tx2">
                        <a:lumMod val="20000"/>
                        <a:lumOff val="80000"/>
                      </a:schemeClr>
                    </a:solidFill>
                  </a:tcPr>
                </a:tc>
                <a:extLst>
                  <a:ext uri="{0D108BD9-81ED-4DB2-BD59-A6C34878D82A}">
                    <a16:rowId xmlns="" xmlns:a16="http://schemas.microsoft.com/office/drawing/2014/main" val="10001"/>
                  </a:ext>
                </a:extLst>
              </a:tr>
              <a:tr h="426641">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Meta Atuarial (IPCA + 6% a.a.)</a:t>
                      </a:r>
                    </a:p>
                  </a:txBody>
                  <a:tcPr marL="95250" marR="95250" marT="76146" marB="76146" anchor="ctr">
                    <a:solidFill>
                      <a:schemeClr val="tx2">
                        <a:lumMod val="40000"/>
                        <a:lumOff val="60000"/>
                      </a:schemeClr>
                    </a:solidFill>
                  </a:tcPr>
                </a:tc>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10,63%</a:t>
                      </a:r>
                    </a:p>
                  </a:txBody>
                  <a:tcPr marL="95250" marR="95250" marT="76151" marB="76151" anchor="ctr">
                    <a:solidFill>
                      <a:schemeClr val="tx2">
                        <a:lumMod val="40000"/>
                        <a:lumOff val="60000"/>
                      </a:schemeClr>
                    </a:solidFill>
                  </a:tcPr>
                </a:tc>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3,47%</a:t>
                      </a:r>
                    </a:p>
                  </a:txBody>
                  <a:tcPr marL="95250" marR="95250" marT="76151" marB="76151" anchor="ctr">
                    <a:solidFill>
                      <a:schemeClr val="tx2">
                        <a:lumMod val="40000"/>
                        <a:lumOff val="60000"/>
                      </a:schemeClr>
                    </a:solidFill>
                  </a:tcPr>
                </a:tc>
                <a:extLst>
                  <a:ext uri="{0D108BD9-81ED-4DB2-BD59-A6C34878D82A}">
                    <a16:rowId xmlns="" xmlns:a16="http://schemas.microsoft.com/office/drawing/2014/main" val="10002"/>
                  </a:ext>
                </a:extLst>
              </a:tr>
              <a:tr h="426641">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Rentabilidade Obtida</a:t>
                      </a:r>
                      <a:r>
                        <a:rPr lang="pt-BR" sz="1800" b="1" kern="1200" baseline="0" dirty="0">
                          <a:solidFill>
                            <a:schemeClr val="dk1"/>
                          </a:solidFill>
                          <a:effectLst/>
                          <a:latin typeface="+mn-lt"/>
                          <a:ea typeface="+mn-ea"/>
                          <a:cs typeface="+mn-cs"/>
                        </a:rPr>
                        <a:t> pela Taboãoprev</a:t>
                      </a:r>
                      <a:endParaRPr lang="pt-BR" sz="1800" b="1" kern="1200" dirty="0">
                        <a:solidFill>
                          <a:schemeClr val="dk1"/>
                        </a:solidFill>
                        <a:effectLst/>
                        <a:latin typeface="+mn-lt"/>
                        <a:ea typeface="+mn-ea"/>
                        <a:cs typeface="+mn-cs"/>
                      </a:endParaRPr>
                    </a:p>
                  </a:txBody>
                  <a:tcPr marL="95250" marR="95250" marT="76146" marB="76146" anchor="ctr">
                    <a:solidFill>
                      <a:schemeClr val="tx2">
                        <a:lumMod val="60000"/>
                        <a:lumOff val="40000"/>
                      </a:schemeClr>
                    </a:solidFill>
                  </a:tcPr>
                </a:tc>
                <a:tc>
                  <a:txBody>
                    <a:bodyPr/>
                    <a:lstStyle/>
                    <a:p>
                      <a:pPr marL="0" algn="ctr" defTabSz="914400" rtl="0" eaLnBrk="1" fontAlgn="ctr" latinLnBrk="0" hangingPunct="1">
                        <a:spcAft>
                          <a:spcPts val="0"/>
                        </a:spcAft>
                      </a:pPr>
                      <a:r>
                        <a:rPr lang="pt-BR" sz="1800" b="1" kern="1200" dirty="0">
                          <a:solidFill>
                            <a:schemeClr val="dk1"/>
                          </a:solidFill>
                          <a:effectLst/>
                          <a:latin typeface="+mn-lt"/>
                          <a:ea typeface="+mn-ea"/>
                          <a:cs typeface="+mn-cs"/>
                        </a:rPr>
                        <a:t>4,34%</a:t>
                      </a:r>
                    </a:p>
                  </a:txBody>
                  <a:tcPr marL="95250" marR="95250" marT="76151" marB="76151" anchor="ctr">
                    <a:solidFill>
                      <a:schemeClr val="tx2">
                        <a:lumMod val="60000"/>
                        <a:lumOff val="40000"/>
                      </a:schemeClr>
                    </a:solidFill>
                  </a:tcPr>
                </a:tc>
                <a:tc>
                  <a:txBody>
                    <a:bodyPr/>
                    <a:lstStyle/>
                    <a:p>
                      <a:pPr marL="0" algn="ctr" defTabSz="914400" rtl="0" eaLnBrk="1" fontAlgn="ctr" latinLnBrk="0" hangingPunct="1">
                        <a:spcAft>
                          <a:spcPts val="0"/>
                        </a:spcAft>
                      </a:pPr>
                      <a:r>
                        <a:rPr lang="pt-BR" sz="1800" b="1" kern="1200" dirty="0">
                          <a:solidFill>
                            <a:srgbClr val="FF0000"/>
                          </a:solidFill>
                          <a:effectLst/>
                          <a:latin typeface="+mn-lt"/>
                          <a:ea typeface="+mn-ea"/>
                          <a:cs typeface="+mn-cs"/>
                        </a:rPr>
                        <a:t>-0,73%</a:t>
                      </a:r>
                    </a:p>
                  </a:txBody>
                  <a:tcPr marL="95250" marR="95250" marT="76151" marB="76151" anchor="ctr">
                    <a:solidFill>
                      <a:schemeClr val="tx2">
                        <a:lumMod val="60000"/>
                        <a:lumOff val="40000"/>
                      </a:schemeClr>
                    </a:solidFill>
                  </a:tcPr>
                </a:tc>
                <a:extLst>
                  <a:ext uri="{0D108BD9-81ED-4DB2-BD59-A6C34878D82A}">
                    <a16:rowId xmlns="" xmlns:a16="http://schemas.microsoft.com/office/drawing/2014/main" val="10003"/>
                  </a:ext>
                </a:extLst>
              </a:tr>
            </a:tbl>
          </a:graphicData>
        </a:graphic>
      </p:graphicFrame>
      <p:graphicFrame>
        <p:nvGraphicFramePr>
          <p:cNvPr id="5" name="Tabela 4">
            <a:extLst>
              <a:ext uri="{FF2B5EF4-FFF2-40B4-BE49-F238E27FC236}">
                <a16:creationId xmlns="" xmlns:a16="http://schemas.microsoft.com/office/drawing/2014/main" id="{3B2EC358-D6DB-4421-B054-A7BA4C3F96A0}"/>
              </a:ext>
            </a:extLst>
          </p:cNvPr>
          <p:cNvGraphicFramePr>
            <a:graphicFrameLocks noGrp="1"/>
          </p:cNvGraphicFramePr>
          <p:nvPr>
            <p:extLst>
              <p:ext uri="{D42A27DB-BD31-4B8C-83A1-F6EECF244321}">
                <p14:modId xmlns:p14="http://schemas.microsoft.com/office/powerpoint/2010/main" val="2365119210"/>
              </p:ext>
            </p:extLst>
          </p:nvPr>
        </p:nvGraphicFramePr>
        <p:xfrm>
          <a:off x="468313" y="1196752"/>
          <a:ext cx="8207375" cy="987116"/>
        </p:xfrm>
        <a:graphic>
          <a:graphicData uri="http://schemas.openxmlformats.org/drawingml/2006/table">
            <a:tbl>
              <a:tblPr>
                <a:tableStyleId>{5C22544A-7EE6-4342-B048-85BDC9FD1C3A}</a:tableStyleId>
              </a:tblPr>
              <a:tblGrid>
                <a:gridCol w="1266151">
                  <a:extLst>
                    <a:ext uri="{9D8B030D-6E8A-4147-A177-3AD203B41FA5}">
                      <a16:colId xmlns="" xmlns:a16="http://schemas.microsoft.com/office/drawing/2014/main" val="20000"/>
                    </a:ext>
                  </a:extLst>
                </a:gridCol>
                <a:gridCol w="2428944">
                  <a:extLst>
                    <a:ext uri="{9D8B030D-6E8A-4147-A177-3AD203B41FA5}">
                      <a16:colId xmlns="" xmlns:a16="http://schemas.microsoft.com/office/drawing/2014/main" val="20001"/>
                    </a:ext>
                  </a:extLst>
                </a:gridCol>
                <a:gridCol w="2083336">
                  <a:extLst>
                    <a:ext uri="{9D8B030D-6E8A-4147-A177-3AD203B41FA5}">
                      <a16:colId xmlns="" xmlns:a16="http://schemas.microsoft.com/office/drawing/2014/main" val="20002"/>
                    </a:ext>
                  </a:extLst>
                </a:gridCol>
                <a:gridCol w="2428944">
                  <a:extLst>
                    <a:ext uri="{9D8B030D-6E8A-4147-A177-3AD203B41FA5}">
                      <a16:colId xmlns="" xmlns:a16="http://schemas.microsoft.com/office/drawing/2014/main" val="20003"/>
                    </a:ext>
                  </a:extLst>
                </a:gridCol>
              </a:tblGrid>
              <a:tr h="603643">
                <a:tc>
                  <a:txBody>
                    <a:bodyPr/>
                    <a:lstStyle/>
                    <a:p>
                      <a:pPr algn="ctr" rtl="0" fontAlgn="ctr"/>
                      <a:r>
                        <a:rPr lang="pt-BR" sz="1900" b="1" u="none" strike="noStrike" dirty="0">
                          <a:solidFill>
                            <a:schemeClr val="bg1"/>
                          </a:solidFill>
                          <a:effectLst/>
                        </a:rPr>
                        <a:t>Ano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Saldo em Janeiro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600" b="1" u="none" strike="noStrike" dirty="0">
                          <a:solidFill>
                            <a:schemeClr val="bg1"/>
                          </a:solidFill>
                          <a:effectLst/>
                        </a:rPr>
                        <a:t>Rentabilidade  em 2020</a:t>
                      </a:r>
                      <a:endParaRPr lang="pt-BR" sz="16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Saldo em Dezembro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extLst>
                  <a:ext uri="{0D108BD9-81ED-4DB2-BD59-A6C34878D82A}">
                    <a16:rowId xmlns="" xmlns:a16="http://schemas.microsoft.com/office/drawing/2014/main" val="10001"/>
                  </a:ext>
                </a:extLst>
              </a:tr>
              <a:tr h="383473">
                <a:tc>
                  <a:txBody>
                    <a:bodyPr/>
                    <a:lstStyle/>
                    <a:p>
                      <a:pPr algn="ctr" rtl="0" fontAlgn="ctr"/>
                      <a:r>
                        <a:rPr lang="pt-BR" sz="1900" b="1" i="0" u="none" strike="noStrike" dirty="0">
                          <a:solidFill>
                            <a:schemeClr val="dk1"/>
                          </a:solidFill>
                          <a:effectLst/>
                          <a:latin typeface="+mn-lt"/>
                        </a:rPr>
                        <a:t>2020</a:t>
                      </a:r>
                      <a:endParaRPr lang="pt-BR" sz="1900" b="1" i="0" u="none" strike="noStrike" dirty="0">
                        <a:solidFill>
                          <a:srgbClr val="000000"/>
                        </a:solidFill>
                        <a:effectLst/>
                        <a:latin typeface="Times New Roman"/>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u="none" strike="noStrike" kern="1200" dirty="0">
                          <a:solidFill>
                            <a:schemeClr val="dk1"/>
                          </a:solidFill>
                          <a:effectLst/>
                          <a:latin typeface="+mn-lt"/>
                          <a:ea typeface="+mn-ea"/>
                          <a:cs typeface="+mn-cs"/>
                        </a:rPr>
                        <a:t>710.335.772,44</a:t>
                      </a: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30.800.872,25</a:t>
                      </a:r>
                      <a:endParaRPr lang="pt-BR" sz="2000" b="1" u="none" strike="noStrike" kern="1200" dirty="0">
                        <a:solidFill>
                          <a:srgbClr val="FF0000"/>
                        </a:solidFill>
                        <a:effectLst/>
                        <a:latin typeface="+mn-lt"/>
                        <a:ea typeface="+mn-ea"/>
                        <a:cs typeface="+mn-cs"/>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734.411.528,43</a:t>
                      </a:r>
                      <a:endParaRPr lang="pt-BR" sz="2000" b="1" u="none" strike="noStrike" kern="1200" dirty="0">
                        <a:solidFill>
                          <a:schemeClr val="dk1"/>
                        </a:solidFill>
                        <a:effectLst/>
                        <a:latin typeface="+mn-lt"/>
                        <a:ea typeface="+mn-ea"/>
                        <a:cs typeface="+mn-cs"/>
                      </a:endParaRPr>
                    </a:p>
                  </a:txBody>
                  <a:tcPr marL="9166" marR="9166" marT="9167" marB="0" anchor="ctr">
                    <a:solidFill>
                      <a:schemeClr val="accent1">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7" name="Tabela 6">
            <a:extLst>
              <a:ext uri="{FF2B5EF4-FFF2-40B4-BE49-F238E27FC236}">
                <a16:creationId xmlns="" xmlns:a16="http://schemas.microsoft.com/office/drawing/2014/main" id="{3B2EC358-D6DB-4421-B054-A7BA4C3F96A0}"/>
              </a:ext>
            </a:extLst>
          </p:cNvPr>
          <p:cNvGraphicFramePr>
            <a:graphicFrameLocks noGrp="1"/>
          </p:cNvGraphicFramePr>
          <p:nvPr>
            <p:extLst>
              <p:ext uri="{D42A27DB-BD31-4B8C-83A1-F6EECF244321}">
                <p14:modId xmlns:p14="http://schemas.microsoft.com/office/powerpoint/2010/main" val="968609869"/>
              </p:ext>
            </p:extLst>
          </p:nvPr>
        </p:nvGraphicFramePr>
        <p:xfrm>
          <a:off x="467544" y="2348880"/>
          <a:ext cx="8207375" cy="987116"/>
        </p:xfrm>
        <a:graphic>
          <a:graphicData uri="http://schemas.openxmlformats.org/drawingml/2006/table">
            <a:tbl>
              <a:tblPr>
                <a:tableStyleId>{5C22544A-7EE6-4342-B048-85BDC9FD1C3A}</a:tableStyleId>
              </a:tblPr>
              <a:tblGrid>
                <a:gridCol w="1266151">
                  <a:extLst>
                    <a:ext uri="{9D8B030D-6E8A-4147-A177-3AD203B41FA5}">
                      <a16:colId xmlns="" xmlns:a16="http://schemas.microsoft.com/office/drawing/2014/main" val="20000"/>
                    </a:ext>
                  </a:extLst>
                </a:gridCol>
                <a:gridCol w="2428944">
                  <a:extLst>
                    <a:ext uri="{9D8B030D-6E8A-4147-A177-3AD203B41FA5}">
                      <a16:colId xmlns="" xmlns:a16="http://schemas.microsoft.com/office/drawing/2014/main" val="20001"/>
                    </a:ext>
                  </a:extLst>
                </a:gridCol>
                <a:gridCol w="2083336">
                  <a:extLst>
                    <a:ext uri="{9D8B030D-6E8A-4147-A177-3AD203B41FA5}">
                      <a16:colId xmlns="" xmlns:a16="http://schemas.microsoft.com/office/drawing/2014/main" val="20002"/>
                    </a:ext>
                  </a:extLst>
                </a:gridCol>
                <a:gridCol w="2428944">
                  <a:extLst>
                    <a:ext uri="{9D8B030D-6E8A-4147-A177-3AD203B41FA5}">
                      <a16:colId xmlns="" xmlns:a16="http://schemas.microsoft.com/office/drawing/2014/main" val="20003"/>
                    </a:ext>
                  </a:extLst>
                </a:gridCol>
              </a:tblGrid>
              <a:tr h="603643">
                <a:tc>
                  <a:txBody>
                    <a:bodyPr/>
                    <a:lstStyle/>
                    <a:p>
                      <a:pPr algn="ctr" rtl="0" fontAlgn="ctr"/>
                      <a:r>
                        <a:rPr lang="pt-BR" sz="1900" b="1" u="none" strike="noStrike" dirty="0">
                          <a:solidFill>
                            <a:schemeClr val="bg1"/>
                          </a:solidFill>
                          <a:effectLst/>
                        </a:rPr>
                        <a:t>Ano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Saldo em Janeiro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600" b="1" u="none" strike="noStrike" dirty="0">
                          <a:solidFill>
                            <a:schemeClr val="bg1"/>
                          </a:solidFill>
                          <a:effectLst/>
                        </a:rPr>
                        <a:t>Rentabilidade  1º  Trimestre de 2021</a:t>
                      </a:r>
                      <a:endParaRPr lang="pt-BR" sz="16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Saldo em Março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extLst>
                  <a:ext uri="{0D108BD9-81ED-4DB2-BD59-A6C34878D82A}">
                    <a16:rowId xmlns="" xmlns:a16="http://schemas.microsoft.com/office/drawing/2014/main" val="10001"/>
                  </a:ext>
                </a:extLst>
              </a:tr>
              <a:tr h="383473">
                <a:tc>
                  <a:txBody>
                    <a:bodyPr/>
                    <a:lstStyle/>
                    <a:p>
                      <a:pPr algn="ctr" rtl="0" fontAlgn="ctr"/>
                      <a:r>
                        <a:rPr lang="pt-BR" sz="1900" b="1" i="0" u="none" strike="noStrike" dirty="0">
                          <a:solidFill>
                            <a:schemeClr val="dk1"/>
                          </a:solidFill>
                          <a:effectLst/>
                          <a:latin typeface="+mn-lt"/>
                        </a:rPr>
                        <a:t>2021</a:t>
                      </a:r>
                      <a:endParaRPr lang="pt-BR" sz="1900" b="1" i="0" u="none" strike="noStrike" dirty="0">
                        <a:solidFill>
                          <a:srgbClr val="000000"/>
                        </a:solidFill>
                        <a:effectLst/>
                        <a:latin typeface="Times New Roman"/>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734.411.528,43</a:t>
                      </a:r>
                      <a:endParaRPr lang="pt-BR" sz="2000" b="1" u="none" strike="noStrike" kern="1200" dirty="0">
                        <a:solidFill>
                          <a:schemeClr val="dk1"/>
                        </a:solidFill>
                        <a:effectLst/>
                        <a:latin typeface="+mn-lt"/>
                        <a:ea typeface="+mn-ea"/>
                        <a:cs typeface="+mn-cs"/>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solidFill>
                            <a:srgbClr val="FF0000"/>
                          </a:solidFill>
                        </a:rPr>
                        <a:t>-5.370.541,74</a:t>
                      </a:r>
                      <a:endParaRPr lang="pt-BR" sz="2000" b="1" u="none" strike="noStrike" kern="1200" dirty="0">
                        <a:solidFill>
                          <a:srgbClr val="FF0000"/>
                        </a:solidFill>
                        <a:effectLst/>
                        <a:latin typeface="+mn-lt"/>
                        <a:ea typeface="+mn-ea"/>
                        <a:cs typeface="+mn-cs"/>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732.234.124,97</a:t>
                      </a:r>
                      <a:endParaRPr lang="pt-BR" sz="2000" b="1" u="none" strike="noStrike" kern="1200" dirty="0">
                        <a:solidFill>
                          <a:schemeClr val="dk1"/>
                        </a:solidFill>
                        <a:effectLst/>
                        <a:latin typeface="+mn-lt"/>
                        <a:ea typeface="+mn-ea"/>
                        <a:cs typeface="+mn-cs"/>
                      </a:endParaRPr>
                    </a:p>
                  </a:txBody>
                  <a:tcPr marL="9166" marR="9166" marT="9167" marB="0" anchor="ctr">
                    <a:solidFill>
                      <a:schemeClr val="accent1">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498488494"/>
              </p:ext>
            </p:extLst>
          </p:nvPr>
        </p:nvGraphicFramePr>
        <p:xfrm>
          <a:off x="457200" y="5466220"/>
          <a:ext cx="8207375" cy="1124160"/>
        </p:xfrm>
        <a:graphic>
          <a:graphicData uri="http://schemas.openxmlformats.org/drawingml/2006/table">
            <a:tbl>
              <a:tblPr>
                <a:tableStyleId>{5C22544A-7EE6-4342-B048-85BDC9FD1C3A}</a:tableStyleId>
              </a:tblPr>
              <a:tblGrid>
                <a:gridCol w="1266151">
                  <a:extLst>
                    <a:ext uri="{9D8B030D-6E8A-4147-A177-3AD203B41FA5}">
                      <a16:colId xmlns="" xmlns:a16="http://schemas.microsoft.com/office/drawing/2014/main" val="20000"/>
                    </a:ext>
                  </a:extLst>
                </a:gridCol>
                <a:gridCol w="2428944">
                  <a:extLst>
                    <a:ext uri="{9D8B030D-6E8A-4147-A177-3AD203B41FA5}">
                      <a16:colId xmlns="" xmlns:a16="http://schemas.microsoft.com/office/drawing/2014/main" val="20001"/>
                    </a:ext>
                  </a:extLst>
                </a:gridCol>
                <a:gridCol w="2083336">
                  <a:extLst>
                    <a:ext uri="{9D8B030D-6E8A-4147-A177-3AD203B41FA5}">
                      <a16:colId xmlns="" xmlns:a16="http://schemas.microsoft.com/office/drawing/2014/main" val="20002"/>
                    </a:ext>
                  </a:extLst>
                </a:gridCol>
                <a:gridCol w="2428944">
                  <a:extLst>
                    <a:ext uri="{9D8B030D-6E8A-4147-A177-3AD203B41FA5}">
                      <a16:colId xmlns="" xmlns:a16="http://schemas.microsoft.com/office/drawing/2014/main" val="20003"/>
                    </a:ext>
                  </a:extLst>
                </a:gridCol>
              </a:tblGrid>
              <a:tr h="603643">
                <a:tc>
                  <a:txBody>
                    <a:bodyPr/>
                    <a:lstStyle/>
                    <a:p>
                      <a:pPr algn="ctr" rtl="0" fontAlgn="ctr"/>
                      <a:r>
                        <a:rPr lang="pt-BR" sz="1900" b="1" u="none" strike="noStrike" dirty="0">
                          <a:solidFill>
                            <a:schemeClr val="bg1"/>
                          </a:solidFill>
                          <a:effectLst/>
                        </a:rPr>
                        <a:t>Ano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Saldo em Março</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600" b="1" u="none" strike="noStrike" dirty="0">
                          <a:solidFill>
                            <a:schemeClr val="bg1"/>
                          </a:solidFill>
                          <a:effectLst/>
                        </a:rPr>
                        <a:t>Estimativa de Rentabilidade  1º  Quadrimestre de 2021</a:t>
                      </a:r>
                      <a:endParaRPr lang="pt-BR" sz="16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tc>
                  <a:txBody>
                    <a:bodyPr/>
                    <a:lstStyle/>
                    <a:p>
                      <a:pPr algn="ctr" rtl="0" fontAlgn="ctr"/>
                      <a:r>
                        <a:rPr lang="pt-BR" sz="1900" b="1" u="none" strike="noStrike" dirty="0">
                          <a:solidFill>
                            <a:schemeClr val="bg1"/>
                          </a:solidFill>
                          <a:effectLst/>
                        </a:rPr>
                        <a:t>Estimativa de Saldo em Abril</a:t>
                      </a:r>
                      <a:endParaRPr lang="pt-BR" sz="1900" b="1" i="0" u="none" strike="noStrike" dirty="0">
                        <a:solidFill>
                          <a:schemeClr val="bg1"/>
                        </a:solidFill>
                        <a:effectLst/>
                        <a:latin typeface="Times New Roman"/>
                      </a:endParaRPr>
                    </a:p>
                  </a:txBody>
                  <a:tcPr marL="9166" marR="9166" marT="9167" marB="0" anchor="ctr">
                    <a:solidFill>
                      <a:schemeClr val="tx2">
                        <a:lumMod val="60000"/>
                        <a:lumOff val="40000"/>
                      </a:schemeClr>
                    </a:solidFill>
                  </a:tcPr>
                </a:tc>
                <a:extLst>
                  <a:ext uri="{0D108BD9-81ED-4DB2-BD59-A6C34878D82A}">
                    <a16:rowId xmlns="" xmlns:a16="http://schemas.microsoft.com/office/drawing/2014/main" val="10000"/>
                  </a:ext>
                </a:extLst>
              </a:tr>
              <a:tr h="383473">
                <a:tc>
                  <a:txBody>
                    <a:bodyPr/>
                    <a:lstStyle/>
                    <a:p>
                      <a:pPr algn="ctr" rtl="0" fontAlgn="ctr"/>
                      <a:r>
                        <a:rPr lang="pt-BR" sz="1900" b="1" i="0" u="none" strike="noStrike" dirty="0">
                          <a:solidFill>
                            <a:schemeClr val="dk1"/>
                          </a:solidFill>
                          <a:effectLst/>
                          <a:latin typeface="+mn-lt"/>
                        </a:rPr>
                        <a:t>2021</a:t>
                      </a:r>
                      <a:endParaRPr lang="pt-BR" sz="1900" b="1" i="0" u="none" strike="noStrike" dirty="0">
                        <a:solidFill>
                          <a:srgbClr val="000000"/>
                        </a:solidFill>
                        <a:effectLst/>
                        <a:latin typeface="Times New Roman"/>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732.234.124,97</a:t>
                      </a:r>
                      <a:endParaRPr lang="pt-BR" sz="2000" b="1" u="none" strike="noStrike" kern="1200" dirty="0">
                        <a:solidFill>
                          <a:schemeClr val="dk1"/>
                        </a:solidFill>
                        <a:effectLst/>
                        <a:latin typeface="+mn-lt"/>
                        <a:ea typeface="+mn-ea"/>
                        <a:cs typeface="+mn-cs"/>
                      </a:endParaRP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solidFill>
                            <a:srgbClr val="0070C0"/>
                          </a:solidFill>
                        </a:rPr>
                        <a:t> 4.021.978,66 </a:t>
                      </a:r>
                    </a:p>
                  </a:txBody>
                  <a:tcPr marL="9166" marR="9166" marT="9167" marB="0" anchor="ctr">
                    <a:solidFill>
                      <a:schemeClr val="accent1">
                        <a:lumMod val="40000"/>
                        <a:lumOff val="60000"/>
                      </a:schemeClr>
                    </a:solidFill>
                  </a:tcPr>
                </a:tc>
                <a:tc>
                  <a:txBody>
                    <a:bodyPr/>
                    <a:lstStyle/>
                    <a:p>
                      <a:pPr marL="0" algn="r" defTabSz="914400" rtl="0" eaLnBrk="1" fontAlgn="ctr" latinLnBrk="0" hangingPunct="1"/>
                      <a:r>
                        <a:rPr lang="pt-BR" sz="2000" b="1" dirty="0"/>
                        <a:t> 741.626.645,34 </a:t>
                      </a:r>
                    </a:p>
                  </a:txBody>
                  <a:tcPr marL="9166" marR="9166" marT="9167" marB="0" anchor="ctr">
                    <a:solidFill>
                      <a:schemeClr val="accent1">
                        <a:lumMod val="40000"/>
                        <a:lumOff val="60000"/>
                      </a:schemeClr>
                    </a:solidFill>
                  </a:tcPr>
                </a:tc>
                <a:extLst>
                  <a:ext uri="{0D108BD9-81ED-4DB2-BD59-A6C34878D82A}">
                    <a16:rowId xmlns=""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6211</TotalTime>
  <Words>2153</Words>
  <Application>Microsoft Office PowerPoint</Application>
  <PresentationFormat>Apresentação na tela (4:3)</PresentationFormat>
  <Paragraphs>590</Paragraphs>
  <Slides>25</Slides>
  <Notes>1</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 do Office</vt:lpstr>
      <vt:lpstr>Prestação de Contas 2021 (1º Trimestre)  Lei Municipal nº 1.979/10</vt:lpstr>
      <vt:lpstr>Segurados da Taboãoprev</vt:lpstr>
      <vt:lpstr>Apresentação do PowerPoint</vt:lpstr>
      <vt:lpstr>Apresentação do PowerPoint</vt:lpstr>
      <vt:lpstr>Benefícios</vt:lpstr>
      <vt:lpstr>Receitas da Taboãoprev (Valores acumulados)</vt:lpstr>
      <vt:lpstr>Despesas da Taboãoprev (Valores acumulados)</vt:lpstr>
      <vt:lpstr>Saldo Receitas - Despesas</vt:lpstr>
      <vt:lpstr>Resultado das Aplicações Financeiras </vt:lpstr>
      <vt:lpstr>Apresentação do PowerPoint</vt:lpstr>
      <vt:lpstr>Detalhamento da Taxa de Administração</vt:lpstr>
      <vt:lpstr>Detalhamento da Taxa de Administração (Valores acumulados)</vt:lpstr>
      <vt:lpstr>Composição da Taxa de Administração</vt:lpstr>
      <vt:lpstr>Alterações da Taxa de Administração à serem implementadas até 31/12/21</vt:lpstr>
      <vt:lpstr>Alterações da Taxa de Administração à serem implementadas até 31/12/21</vt:lpstr>
      <vt:lpstr>Apresentação do PowerPoint</vt:lpstr>
      <vt:lpstr>Apresentação do PowerPoint</vt:lpstr>
      <vt:lpstr>Apresentação do PowerPoint</vt:lpstr>
      <vt:lpstr>Apresentação do PowerPoint</vt:lpstr>
      <vt:lpstr>Apresentação do PowerPoint</vt:lpstr>
      <vt:lpstr>Apresentação do PowerPoint</vt:lpstr>
      <vt:lpstr>Certificado de Regularidade Previdenciária – CRP</vt:lpstr>
      <vt:lpstr>Apresentação do PowerPoint</vt:lpstr>
      <vt:lpstr> Diretoria Executiva Superintendente Autárquica – Eliana Bendini Lantyer Diretora Administrativa e Financeira – Thaysa Pinheiro Monteiro Diretor de Previdência – Daniel Cézar </vt:lpstr>
      <vt:lpstr>Para saber mais acesse: www.taboaoprev.com.br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Prestação de Contas Lei Municipal nº 1979/10</dc:title>
  <dc:creator>Daniel Cezar</dc:creator>
  <cp:lastModifiedBy>ADMFIN</cp:lastModifiedBy>
  <cp:revision>427</cp:revision>
  <cp:lastPrinted>2021-05-11T18:53:19Z</cp:lastPrinted>
  <dcterms:created xsi:type="dcterms:W3CDTF">2015-09-11T17:54:52Z</dcterms:created>
  <dcterms:modified xsi:type="dcterms:W3CDTF">2021-05-11T19:55:02Z</dcterms:modified>
</cp:coreProperties>
</file>