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89" r:id="rId4"/>
    <p:sldId id="285" r:id="rId5"/>
    <p:sldId id="266" r:id="rId6"/>
    <p:sldId id="267" r:id="rId7"/>
    <p:sldId id="268" r:id="rId8"/>
    <p:sldId id="269" r:id="rId9"/>
    <p:sldId id="273" r:id="rId10"/>
    <p:sldId id="283" r:id="rId11"/>
    <p:sldId id="271" r:id="rId12"/>
    <p:sldId id="270" r:id="rId13"/>
    <p:sldId id="272" r:id="rId14"/>
    <p:sldId id="277" r:id="rId15"/>
    <p:sldId id="279" r:id="rId16"/>
    <p:sldId id="280" r:id="rId17"/>
    <p:sldId id="288" r:id="rId18"/>
    <p:sldId id="287" r:id="rId19"/>
    <p:sldId id="290" r:id="rId20"/>
    <p:sldId id="275" r:id="rId21"/>
    <p:sldId id="282" r:id="rId22"/>
    <p:sldId id="278" r:id="rId23"/>
    <p:sldId id="281" r:id="rId24"/>
  </p:sldIdLst>
  <p:sldSz cx="9144000" cy="6858000" type="screen4x3"/>
  <p:notesSz cx="6864350" cy="999648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83C88C-D7F4-49E8-960C-2BE9D0E2AA4C}" v="580" dt="2020-12-07T17:37:39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boaoprev Financeiro" userId="adf74db59c331a4f" providerId="Windows Live" clId="Web-{2A83C88C-D7F4-49E8-960C-2BE9D0E2AA4C}"/>
    <pc:docChg chg="modSld">
      <pc:chgData name="Taboaoprev Financeiro" userId="adf74db59c331a4f" providerId="Windows Live" clId="Web-{2A83C88C-D7F4-49E8-960C-2BE9D0E2AA4C}" dt="2020-12-07T17:37:39.081" v="575"/>
      <pc:docMkLst>
        <pc:docMk/>
      </pc:docMkLst>
      <pc:sldChg chg="modSp">
        <pc:chgData name="Taboaoprev Financeiro" userId="adf74db59c331a4f" providerId="Windows Live" clId="Web-{2A83C88C-D7F4-49E8-960C-2BE9D0E2AA4C}" dt="2020-12-07T13:45:42.309" v="37"/>
        <pc:sldMkLst>
          <pc:docMk/>
          <pc:sldMk cId="0" sldId="265"/>
        </pc:sldMkLst>
        <pc:graphicFrameChg chg="mod modGraphic">
          <ac:chgData name="Taboaoprev Financeiro" userId="adf74db59c331a4f" providerId="Windows Live" clId="Web-{2A83C88C-D7F4-49E8-960C-2BE9D0E2AA4C}" dt="2020-12-07T13:45:42.309" v="37"/>
          <ac:graphicFrameMkLst>
            <pc:docMk/>
            <pc:sldMk cId="0" sldId="265"/>
            <ac:graphicFrameMk id="8" creationId="{9AE28584-6434-490E-AAED-208876B4362F}"/>
          </ac:graphicFrameMkLst>
        </pc:graphicFrameChg>
      </pc:sldChg>
      <pc:sldChg chg="modSp">
        <pc:chgData name="Taboaoprev Financeiro" userId="adf74db59c331a4f" providerId="Windows Live" clId="Web-{2A83C88C-D7F4-49E8-960C-2BE9D0E2AA4C}" dt="2020-12-07T13:55:21.419" v="45"/>
        <pc:sldMkLst>
          <pc:docMk/>
          <pc:sldMk cId="0" sldId="266"/>
        </pc:sldMkLst>
        <pc:graphicFrameChg chg="mod modGraphic">
          <ac:chgData name="Taboaoprev Financeiro" userId="adf74db59c331a4f" providerId="Windows Live" clId="Web-{2A83C88C-D7F4-49E8-960C-2BE9D0E2AA4C}" dt="2020-12-07T13:55:21.419" v="45"/>
          <ac:graphicFrameMkLst>
            <pc:docMk/>
            <pc:sldMk cId="0" sldId="266"/>
            <ac:graphicFrameMk id="8" creationId="{85798FFE-DBCC-4B90-87C6-C94F97F23E93}"/>
          </ac:graphicFrameMkLst>
        </pc:graphicFrameChg>
      </pc:sldChg>
      <pc:sldChg chg="modSp">
        <pc:chgData name="Taboaoprev Financeiro" userId="adf74db59c331a4f" providerId="Windows Live" clId="Web-{2A83C88C-D7F4-49E8-960C-2BE9D0E2AA4C}" dt="2020-12-07T15:30:54.322" v="355"/>
        <pc:sldMkLst>
          <pc:docMk/>
          <pc:sldMk cId="0" sldId="267"/>
        </pc:sldMkLst>
        <pc:graphicFrameChg chg="mod modGraphic">
          <ac:chgData name="Taboaoprev Financeiro" userId="adf74db59c331a4f" providerId="Windows Live" clId="Web-{2A83C88C-D7F4-49E8-960C-2BE9D0E2AA4C}" dt="2020-12-07T15:30:54.322" v="355"/>
          <ac:graphicFrameMkLst>
            <pc:docMk/>
            <pc:sldMk cId="0" sldId="267"/>
            <ac:graphicFrameMk id="8" creationId="{B3D1B953-4755-4176-8F44-079CB9DDF0A4}"/>
          </ac:graphicFrameMkLst>
        </pc:graphicFrameChg>
      </pc:sldChg>
      <pc:sldChg chg="modSp">
        <pc:chgData name="Taboaoprev Financeiro" userId="adf74db59c331a4f" providerId="Windows Live" clId="Web-{2A83C88C-D7F4-49E8-960C-2BE9D0E2AA4C}" dt="2020-12-07T15:01:53.615" v="145"/>
        <pc:sldMkLst>
          <pc:docMk/>
          <pc:sldMk cId="0" sldId="268"/>
        </pc:sldMkLst>
        <pc:graphicFrameChg chg="mod modGraphic">
          <ac:chgData name="Taboaoprev Financeiro" userId="adf74db59c331a4f" providerId="Windows Live" clId="Web-{2A83C88C-D7F4-49E8-960C-2BE9D0E2AA4C}" dt="2020-12-07T15:01:53.615" v="145"/>
          <ac:graphicFrameMkLst>
            <pc:docMk/>
            <pc:sldMk cId="0" sldId="268"/>
            <ac:graphicFrameMk id="8" creationId="{76A6A9D6-E234-41C4-92E4-A60252FB262C}"/>
          </ac:graphicFrameMkLst>
        </pc:graphicFrameChg>
      </pc:sldChg>
      <pc:sldChg chg="modSp">
        <pc:chgData name="Taboaoprev Financeiro" userId="adf74db59c331a4f" providerId="Windows Live" clId="Web-{2A83C88C-D7F4-49E8-960C-2BE9D0E2AA4C}" dt="2020-12-07T15:33:33.545" v="385"/>
        <pc:sldMkLst>
          <pc:docMk/>
          <pc:sldMk cId="0" sldId="269"/>
        </pc:sldMkLst>
        <pc:graphicFrameChg chg="mod modGraphic">
          <ac:chgData name="Taboaoprev Financeiro" userId="adf74db59c331a4f" providerId="Windows Live" clId="Web-{2A83C88C-D7F4-49E8-960C-2BE9D0E2AA4C}" dt="2020-12-07T15:33:33.545" v="385"/>
          <ac:graphicFrameMkLst>
            <pc:docMk/>
            <pc:sldMk cId="0" sldId="269"/>
            <ac:graphicFrameMk id="8" creationId="{5B22AC87-6F21-4E93-A1BA-2783246A7966}"/>
          </ac:graphicFrameMkLst>
        </pc:graphicFrameChg>
      </pc:sldChg>
      <pc:sldChg chg="addSp delSp modSp">
        <pc:chgData name="Taboaoprev Financeiro" userId="adf74db59c331a4f" providerId="Windows Live" clId="Web-{2A83C88C-D7F4-49E8-960C-2BE9D0E2AA4C}" dt="2020-12-07T17:36:27.079" v="555"/>
        <pc:sldMkLst>
          <pc:docMk/>
          <pc:sldMk cId="0" sldId="270"/>
        </pc:sldMkLst>
        <pc:graphicFrameChg chg="add del mod">
          <ac:chgData name="Taboaoprev Financeiro" userId="adf74db59c331a4f" providerId="Windows Live" clId="Web-{2A83C88C-D7F4-49E8-960C-2BE9D0E2AA4C}" dt="2020-12-07T17:33:33.215" v="403"/>
          <ac:graphicFrameMkLst>
            <pc:docMk/>
            <pc:sldMk cId="0" sldId="270"/>
            <ac:graphicFrameMk id="3" creationId="{CAFB634D-04DC-4E76-BB14-7BAE51C8C4DA}"/>
          </ac:graphicFrameMkLst>
        </pc:graphicFrameChg>
        <pc:graphicFrameChg chg="add del mod">
          <ac:chgData name="Taboaoprev Financeiro" userId="adf74db59c331a4f" providerId="Windows Live" clId="Web-{2A83C88C-D7F4-49E8-960C-2BE9D0E2AA4C}" dt="2020-12-07T17:33:40.449" v="405"/>
          <ac:graphicFrameMkLst>
            <pc:docMk/>
            <pc:sldMk cId="0" sldId="270"/>
            <ac:graphicFrameMk id="5" creationId="{6C3B57CB-95EE-4FD7-A6FB-1C1B73971A8A}"/>
          </ac:graphicFrameMkLst>
        </pc:graphicFrameChg>
        <pc:graphicFrameChg chg="mod modGraphic">
          <ac:chgData name="Taboaoprev Financeiro" userId="adf74db59c331a4f" providerId="Windows Live" clId="Web-{2A83C88C-D7F4-49E8-960C-2BE9D0E2AA4C}" dt="2020-12-07T17:36:27.079" v="555"/>
          <ac:graphicFrameMkLst>
            <pc:docMk/>
            <pc:sldMk cId="0" sldId="270"/>
            <ac:graphicFrameMk id="8" creationId="{1936CE77-53C4-43A7-B7AF-939DFDCA8F8C}"/>
          </ac:graphicFrameMkLst>
        </pc:graphicFrameChg>
      </pc:sldChg>
      <pc:sldChg chg="modSp">
        <pc:chgData name="Taboaoprev Financeiro" userId="adf74db59c331a4f" providerId="Windows Live" clId="Web-{2A83C88C-D7F4-49E8-960C-2BE9D0E2AA4C}" dt="2020-12-07T17:37:39.081" v="575"/>
        <pc:sldMkLst>
          <pc:docMk/>
          <pc:sldMk cId="0" sldId="272"/>
        </pc:sldMkLst>
        <pc:graphicFrameChg chg="mod modGraphic">
          <ac:chgData name="Taboaoprev Financeiro" userId="adf74db59c331a4f" providerId="Windows Live" clId="Web-{2A83C88C-D7F4-49E8-960C-2BE9D0E2AA4C}" dt="2020-12-07T17:37:39.081" v="575"/>
          <ac:graphicFrameMkLst>
            <pc:docMk/>
            <pc:sldMk cId="0" sldId="272"/>
            <ac:graphicFrameMk id="8" creationId="{13F12C4B-992C-4A16-A7E9-F75D6436968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FIN\Searches\OneDrive2020\OneDrive\Documentos\Governan&#231;a%20Corporativa\Presta&#231;&#227;o%20de%20Contas\Gr&#225;fico%20presta&#231;&#227;o%20de%20conta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FIN\Searches\OneDrive2020\OneDrive\Documentos\Governan&#231;a%20Corporativa\Presta&#231;&#227;o%20de%20Contas\Gr&#225;fico%20presta&#231;&#227;o%20de%20conta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FIN\Searches\OneDrive2020\OneDrive\Documentos\Governan&#231;a%20Corporativa\Presta&#231;&#227;o%20de%20Contas\Gr&#225;fico%20presta&#231;&#227;o%20de%20contas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FIN\OneDrive\Documents\Governan&#231;a%20Corporativa\Presta&#231;&#227;o%20de%20Contas\Gr&#225;fico%20presta&#231;&#227;o%20de%20contas.xls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Segurados da Taboãoprev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Segurados!$B$1</c:f>
              <c:strCache>
                <c:ptCount val="1"/>
                <c:pt idx="0">
                  <c:v>Ativos</c:v>
                </c:pt>
              </c:strCache>
            </c:strRef>
          </c:tx>
          <c:invertIfNegative val="0"/>
          <c:cat>
            <c:numRef>
              <c:f>Segurados!$A$2:$A$10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Segurados!$B$2:$B$10</c:f>
              <c:numCache>
                <c:formatCode>#,##0</c:formatCode>
                <c:ptCount val="6"/>
                <c:pt idx="0">
                  <c:v>4642</c:v>
                </c:pt>
                <c:pt idx="1">
                  <c:v>4598</c:v>
                </c:pt>
                <c:pt idx="2">
                  <c:v>4923</c:v>
                </c:pt>
                <c:pt idx="3">
                  <c:v>5104</c:v>
                </c:pt>
                <c:pt idx="4">
                  <c:v>5611</c:v>
                </c:pt>
                <c:pt idx="5">
                  <c:v>5773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42-4A42-9A05-854776A8C597}"/>
            </c:ext>
          </c:extLst>
        </c:ser>
        <c:ser>
          <c:idx val="1"/>
          <c:order val="1"/>
          <c:tx>
            <c:strRef>
              <c:f>Segurados!$C$1</c:f>
              <c:strCache>
                <c:ptCount val="1"/>
                <c:pt idx="0">
                  <c:v>Aposentados</c:v>
                </c:pt>
              </c:strCache>
            </c:strRef>
          </c:tx>
          <c:invertIfNegative val="0"/>
          <c:cat>
            <c:numRef>
              <c:f>Segurados!$A$2:$A$10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Segurados!$C$2:$C$10</c:f>
              <c:numCache>
                <c:formatCode>#,##0</c:formatCode>
                <c:ptCount val="6"/>
                <c:pt idx="0">
                  <c:v>834</c:v>
                </c:pt>
                <c:pt idx="1">
                  <c:v>926</c:v>
                </c:pt>
                <c:pt idx="2">
                  <c:v>1006</c:v>
                </c:pt>
                <c:pt idx="3">
                  <c:v>1162</c:v>
                </c:pt>
                <c:pt idx="4">
                  <c:v>1242</c:v>
                </c:pt>
                <c:pt idx="5">
                  <c:v>1321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42-4A42-9A05-854776A8C597}"/>
            </c:ext>
          </c:extLst>
        </c:ser>
        <c:ser>
          <c:idx val="2"/>
          <c:order val="2"/>
          <c:tx>
            <c:strRef>
              <c:f>Segurados!$D$1</c:f>
              <c:strCache>
                <c:ptCount val="1"/>
                <c:pt idx="0">
                  <c:v>Pensionistas</c:v>
                </c:pt>
              </c:strCache>
            </c:strRef>
          </c:tx>
          <c:invertIfNegative val="0"/>
          <c:cat>
            <c:numRef>
              <c:f>Segurados!$A$2:$A$10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Segurados!$D$2:$D$10</c:f>
              <c:numCache>
                <c:formatCode>#,##0</c:formatCode>
                <c:ptCount val="6"/>
                <c:pt idx="0">
                  <c:v>235</c:v>
                </c:pt>
                <c:pt idx="1">
                  <c:v>217</c:v>
                </c:pt>
                <c:pt idx="2">
                  <c:v>223</c:v>
                </c:pt>
                <c:pt idx="3">
                  <c:v>238</c:v>
                </c:pt>
                <c:pt idx="4">
                  <c:v>254</c:v>
                </c:pt>
                <c:pt idx="5">
                  <c:v>249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942-4A42-9A05-854776A8C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916608"/>
        <c:axId val="77141056"/>
        <c:axId val="0"/>
      </c:bar3DChart>
      <c:catAx>
        <c:axId val="86916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141056"/>
        <c:crosses val="autoZero"/>
        <c:auto val="1"/>
        <c:lblAlgn val="ctr"/>
        <c:lblOffset val="100"/>
        <c:noMultiLvlLbl val="0"/>
      </c:catAx>
      <c:valAx>
        <c:axId val="77141056"/>
        <c:scaling>
          <c:orientation val="minMax"/>
        </c:scaling>
        <c:delete val="0"/>
        <c:axPos val="b"/>
        <c:majorGridlines/>
        <c:numFmt formatCode="#,##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9166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/>
              <a:t>Comparativo Rentabilidade x Meta x Inflação Acumulada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Rentabilidade!$H$5</c:f>
              <c:strCache>
                <c:ptCount val="1"/>
                <c:pt idx="0">
                  <c:v>Rentabilidade dos Investimentos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7552475330965147E-3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8D-4E1F-A2ED-C6B4E4B79387}"/>
                </c:ext>
              </c:extLst>
            </c:dLbl>
            <c:dLbl>
              <c:idx val="1"/>
              <c:layout>
                <c:manualLayout>
                  <c:x val="0"/>
                  <c:y val="-2.4074074074074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E1F-A2ED-C6B4E4B79387}"/>
                </c:ext>
              </c:extLst>
            </c:dLbl>
            <c:dLbl>
              <c:idx val="2"/>
              <c:layout>
                <c:manualLayout>
                  <c:x val="-8.3616407426541552E-3"/>
                  <c:y val="-2.4074074074074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8D-4E1F-A2ED-C6B4E4B79387}"/>
                </c:ext>
              </c:extLst>
            </c:dLbl>
            <c:dLbl>
              <c:idx val="3"/>
              <c:layout>
                <c:manualLayout>
                  <c:x val="-1.0219665071467651E-16"/>
                  <c:y val="-5.55555555555557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E1F-A2ED-C6B4E4B79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Rentabilidade!$I$4:$L$4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Rentabilidade!$I$5:$L$5</c:f>
              <c:numCache>
                <c:formatCode>0.00%</c:formatCode>
                <c:ptCount val="4"/>
                <c:pt idx="0">
                  <c:v>0.1545</c:v>
                </c:pt>
                <c:pt idx="1">
                  <c:v>0.1124</c:v>
                </c:pt>
                <c:pt idx="2">
                  <c:v>9.2600000000000002E-2</c:v>
                </c:pt>
                <c:pt idx="3">
                  <c:v>0.1671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F8D-4E1F-A2ED-C6B4E4B79387}"/>
            </c:ext>
          </c:extLst>
        </c:ser>
        <c:ser>
          <c:idx val="1"/>
          <c:order val="1"/>
          <c:tx>
            <c:strRef>
              <c:f>Rentabilidade!$H$6</c:f>
              <c:strCache>
                <c:ptCount val="1"/>
                <c:pt idx="0">
                  <c:v>Meta (IPCA + 6% aa)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Rentabilidade!$I$4:$L$4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Rentabilidade!$I$6:$L$6</c:f>
              <c:numCache>
                <c:formatCode>0.00%</c:formatCode>
                <c:ptCount val="4"/>
                <c:pt idx="0">
                  <c:v>0.12640000000000001</c:v>
                </c:pt>
                <c:pt idx="1">
                  <c:v>9.0399999999999994E-2</c:v>
                </c:pt>
                <c:pt idx="2">
                  <c:v>9.9199999999999997E-2</c:v>
                </c:pt>
                <c:pt idx="3">
                  <c:v>0.10589999999999999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F8D-4E1F-A2ED-C6B4E4B79387}"/>
            </c:ext>
          </c:extLst>
        </c:ser>
        <c:ser>
          <c:idx val="2"/>
          <c:order val="2"/>
          <c:tx>
            <c:strRef>
              <c:f>Rentabilidade!$H$7</c:f>
              <c:strCache>
                <c:ptCount val="1"/>
                <c:pt idx="0">
                  <c:v>Inflação Acumulada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Rentabilidade!$I$4:$L$4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Rentabilidade!$I$7:$L$7</c:f>
              <c:numCache>
                <c:formatCode>0.00%</c:formatCode>
                <c:ptCount val="4"/>
                <c:pt idx="0">
                  <c:v>6.2799999999999995E-2</c:v>
                </c:pt>
                <c:pt idx="1">
                  <c:v>2.9499999999999998E-2</c:v>
                </c:pt>
                <c:pt idx="2">
                  <c:v>3.7499999999999999E-2</c:v>
                </c:pt>
                <c:pt idx="3">
                  <c:v>4.3099999999999999E-2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F8D-4E1F-A2ED-C6B4E4B79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855488"/>
        <c:axId val="77143360"/>
        <c:axId val="0"/>
      </c:bar3DChart>
      <c:catAx>
        <c:axId val="8985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7143360"/>
        <c:crosses val="autoZero"/>
        <c:auto val="1"/>
        <c:lblAlgn val="ctr"/>
        <c:lblOffset val="100"/>
        <c:noMultiLvlLbl val="0"/>
      </c:catAx>
      <c:valAx>
        <c:axId val="77143360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898554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pt-BR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Evolução dos Investimentos</a:t>
            </a:r>
          </a:p>
        </c:rich>
      </c:tx>
      <c:layout/>
      <c:overlay val="0"/>
    </c:title>
    <c:autoTitleDeleted val="0"/>
    <c:view3D>
      <c:rotX val="10"/>
      <c:rotY val="20"/>
      <c:depthPercent val="11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5.6655736729792627E-3"/>
                  <c:y val="-1.159443113089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02-41E1-8561-D9249D0FD5BB}"/>
                </c:ext>
              </c:extLst>
            </c:dLbl>
            <c:dLbl>
              <c:idx val="1"/>
              <c:layout>
                <c:manualLayout>
                  <c:x val="9.4427219260481959E-3"/>
                  <c:y val="-8.6956521739130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02-41E1-8561-D9249D0FD5BB}"/>
                </c:ext>
              </c:extLst>
            </c:dLbl>
            <c:dLbl>
              <c:idx val="2"/>
              <c:layout>
                <c:manualLayout>
                  <c:x val="1.1331444759206799E-2"/>
                  <c:y val="-8.6958804062536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02-41E1-8561-D9249D0FD5BB}"/>
                </c:ext>
              </c:extLst>
            </c:dLbl>
            <c:dLbl>
              <c:idx val="3"/>
              <c:layout>
                <c:manualLayout>
                  <c:x val="9.4428706326721932E-3"/>
                  <c:y val="-8.6956521739130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02-41E1-8561-D9249D0FD5BB}"/>
                </c:ext>
              </c:extLst>
            </c:dLbl>
            <c:dLbl>
              <c:idx val="4"/>
              <c:layout>
                <c:manualLayout>
                  <c:x val="1.8885741265344525E-2"/>
                  <c:y val="-1.1594202898550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02-41E1-8561-D9249D0FD5BB}"/>
                </c:ext>
              </c:extLst>
            </c:dLbl>
            <c:dLbl>
              <c:idx val="5"/>
              <c:layout>
                <c:manualLayout>
                  <c:x val="1.6997169666401919E-2"/>
                  <c:y val="-2.282323405226520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02-41E1-8561-D9249D0FD5BB}"/>
                </c:ext>
              </c:extLst>
            </c:dLbl>
            <c:dLbl>
              <c:idx val="6"/>
              <c:layout>
                <c:manualLayout>
                  <c:x val="2.45514672959138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02-41E1-8561-D9249D0FD5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Evolução!$A$6:$A$11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Evolução!$B$6:$B$11</c:f>
              <c:numCache>
                <c:formatCode>#,##0.00</c:formatCode>
                <c:ptCount val="6"/>
                <c:pt idx="0">
                  <c:v>331946589.06999999</c:v>
                </c:pt>
                <c:pt idx="1">
                  <c:v>379945956.67000002</c:v>
                </c:pt>
                <c:pt idx="2">
                  <c:v>455190351.31999999</c:v>
                </c:pt>
                <c:pt idx="3">
                  <c:v>523107381.51999998</c:v>
                </c:pt>
                <c:pt idx="4">
                  <c:v>588347385.13</c:v>
                </c:pt>
                <c:pt idx="5">
                  <c:v>710335772.44000006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102-41E1-8561-D9249D0FD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7899648"/>
        <c:axId val="47507136"/>
        <c:axId val="89903744"/>
      </c:bar3DChart>
      <c:catAx>
        <c:axId val="4789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07136"/>
        <c:crosses val="autoZero"/>
        <c:auto val="1"/>
        <c:lblAlgn val="ctr"/>
        <c:lblOffset val="100"/>
        <c:noMultiLvlLbl val="0"/>
      </c:catAx>
      <c:valAx>
        <c:axId val="4750713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899648"/>
        <c:crosses val="autoZero"/>
        <c:crossBetween val="between"/>
        <c:majorUnit val="50000000"/>
      </c:valAx>
      <c:serAx>
        <c:axId val="89903744"/>
        <c:scaling>
          <c:orientation val="minMax"/>
        </c:scaling>
        <c:delete val="1"/>
        <c:axPos val="b"/>
        <c:majorTickMark val="out"/>
        <c:minorTickMark val="none"/>
        <c:tickLblPos val="nextTo"/>
        <c:crossAx val="47507136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Composição da Carteira de Investimentos - Março/2018</a:t>
            </a:r>
          </a:p>
        </c:rich>
      </c:tx>
      <c:layout>
        <c:manualLayout>
          <c:xMode val="edge"/>
          <c:yMode val="edge"/>
          <c:x val="0.17708169291338582"/>
          <c:y val="3.784893554972296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139956770109622"/>
          <c:y val="9.4846791209922288E-2"/>
          <c:w val="0.17814291595903453"/>
          <c:h val="0.83762770830116828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Composição da Carteira de Investimentos - </a:t>
            </a:r>
            <a:r>
              <a:rPr lang="pt-BR" dirty="0" smtClean="0"/>
              <a:t>Dezembro/2020</a:t>
            </a:r>
            <a:endParaRPr lang="pt-BR" dirty="0"/>
          </a:p>
        </c:rich>
      </c:tx>
      <c:layout>
        <c:manualLayout>
          <c:xMode val="edge"/>
          <c:yMode val="edge"/>
          <c:x val="0.11180394730070506"/>
          <c:y val="3.044145952344192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C0F-4727-8E06-4AECE0F3AE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C0F-4727-8E06-4AECE0F3AE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C0F-4727-8E06-4AECE0F3AE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C0F-4727-8E06-4AECE0F3AE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FC0F-4727-8E06-4AECE0F3AE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C0F-4727-8E06-4AECE0F3AECD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FC0F-4727-8E06-4AECE0F3AECD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FC0F-4727-8E06-4AECE0F3AE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FC0F-4727-8E06-4AECE0F3AE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FC0F-4727-8E06-4AECE0F3AECD}"/>
              </c:ext>
            </c:extLst>
          </c:dPt>
          <c:dPt>
            <c:idx val="1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FC0F-4727-8E06-4AECE0F3AECD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FC0F-4727-8E06-4AECE0F3AECD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FC0F-4727-8E06-4AECE0F3AECD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FC0F-4727-8E06-4AECE0F3AECD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FC0F-4727-8E06-4AECE0F3AECD}"/>
              </c:ext>
            </c:extLst>
          </c:dPt>
          <c:dPt>
            <c:idx val="1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FC0F-4727-8E06-4AECE0F3AE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Composição!$A$2:$A$20</c:f>
              <c:strCache>
                <c:ptCount val="19"/>
                <c:pt idx="0">
                  <c:v>IMA-B</c:v>
                </c:pt>
                <c:pt idx="1">
                  <c:v>IMA-B 5</c:v>
                </c:pt>
                <c:pt idx="2">
                  <c:v>AÇÕES - ÍNDICE ATIVO</c:v>
                </c:pt>
                <c:pt idx="3">
                  <c:v>TÍTULOS PÚBLICOS</c:v>
                </c:pt>
                <c:pt idx="4">
                  <c:v>IDKA IPCA 2A</c:v>
                </c:pt>
                <c:pt idx="5">
                  <c:v>FIDC</c:v>
                </c:pt>
                <c:pt idx="6">
                  <c:v>IRF-M</c:v>
                </c:pt>
                <c:pt idx="7">
                  <c:v>AÇÕES - LIVRES</c:v>
                </c:pt>
                <c:pt idx="8">
                  <c:v>AÇÕES - VALOR</c:v>
                </c:pt>
                <c:pt idx="9">
                  <c:v>FUNDO IMOBILIÁRIO</c:v>
                </c:pt>
                <c:pt idx="10">
                  <c:v>AÇÕES - DIVIDENDOS</c:v>
                </c:pt>
                <c:pt idx="11">
                  <c:v>AÇÕES - SMALL / MID CAPS</c:v>
                </c:pt>
                <c:pt idx="12">
                  <c:v>GESTÃO DURATION</c:v>
                </c:pt>
                <c:pt idx="13">
                  <c:v>CDI</c:v>
                </c:pt>
                <c:pt idx="14">
                  <c:v>FIP</c:v>
                </c:pt>
                <c:pt idx="15">
                  <c:v>MULTIMERCADO - EXTERIOR</c:v>
                </c:pt>
                <c:pt idx="16">
                  <c:v>MULTIMERCADO - CONSERVADOR</c:v>
                </c:pt>
                <c:pt idx="17">
                  <c:v>CRÉDITO PRIVADO</c:v>
                </c:pt>
                <c:pt idx="18">
                  <c:v>MULTIMERCADO - ALOCAÇÃO</c:v>
                </c:pt>
              </c:strCache>
            </c:strRef>
          </c:cat>
          <c:val>
            <c:numRef>
              <c:f>Composição!$B$2:$B$20</c:f>
              <c:numCache>
                <c:formatCode>#,##0.00</c:formatCode>
                <c:ptCount val="19"/>
                <c:pt idx="0">
                  <c:v>260143452.81999999</c:v>
                </c:pt>
                <c:pt idx="1">
                  <c:v>137996177.44999999</c:v>
                </c:pt>
                <c:pt idx="2">
                  <c:v>44017202.469999999</c:v>
                </c:pt>
                <c:pt idx="3">
                  <c:v>35298189.700000003</c:v>
                </c:pt>
                <c:pt idx="4">
                  <c:v>29641900.75</c:v>
                </c:pt>
                <c:pt idx="5">
                  <c:v>27756772.039999999</c:v>
                </c:pt>
                <c:pt idx="6">
                  <c:v>21546878.219999999</c:v>
                </c:pt>
                <c:pt idx="7">
                  <c:v>19288283.399999999</c:v>
                </c:pt>
                <c:pt idx="8">
                  <c:v>18803975.989999998</c:v>
                </c:pt>
                <c:pt idx="9">
                  <c:v>16953941.489999998</c:v>
                </c:pt>
                <c:pt idx="10">
                  <c:v>15737795.289999999</c:v>
                </c:pt>
                <c:pt idx="11">
                  <c:v>15733815.34</c:v>
                </c:pt>
                <c:pt idx="12">
                  <c:v>13249256.279999999</c:v>
                </c:pt>
                <c:pt idx="13">
                  <c:v>12745715.73</c:v>
                </c:pt>
                <c:pt idx="14">
                  <c:v>12507444.25</c:v>
                </c:pt>
                <c:pt idx="15">
                  <c:v>12081648.880000001</c:v>
                </c:pt>
                <c:pt idx="16">
                  <c:v>6477633.0599999996</c:v>
                </c:pt>
                <c:pt idx="17">
                  <c:v>6099366</c:v>
                </c:pt>
                <c:pt idx="18">
                  <c:v>4256323.28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FC0F-4727-8E06-4AECE0F3A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139956770109622"/>
          <c:y val="9.4846791209922288E-2"/>
          <c:w val="0.17814291595903453"/>
          <c:h val="0.83762770830116828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Distribuição dos Investimentos por Administrador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Composição!$B$28</c:f>
              <c:strCache>
                <c:ptCount val="1"/>
                <c:pt idx="0">
                  <c:v>Valor</c:v>
                </c:pt>
              </c:strCache>
            </c:strRef>
          </c:tx>
          <c:invertIfNegative val="0"/>
          <c:cat>
            <c:strRef>
              <c:f>Composição!$A$29:$A$44</c:f>
              <c:strCache>
                <c:ptCount val="16"/>
                <c:pt idx="0">
                  <c:v>BB GESTÃO DE RECURSOS DTVM</c:v>
                </c:pt>
                <c:pt idx="1">
                  <c:v>BANCO SANTANDER</c:v>
                </c:pt>
                <c:pt idx="2">
                  <c:v>CAIXA ECONÔMICA FEDERAL</c:v>
                </c:pt>
                <c:pt idx="3">
                  <c:v>BEM DTVM</c:v>
                </c:pt>
                <c:pt idx="4">
                  <c:v>TESOURO NACIONAL (TÍTULOS PÚBLICOS)</c:v>
                </c:pt>
                <c:pt idx="5">
                  <c:v>OLIVEIRA TRUST</c:v>
                </c:pt>
                <c:pt idx="6">
                  <c:v>BTG PACTUAL SERVIÇOS FINANCEIROS</c:v>
                </c:pt>
                <c:pt idx="7">
                  <c:v>BNY MELLON SERVIÇOS FINANCEIROS</c:v>
                </c:pt>
                <c:pt idx="8">
                  <c:v>BANCO BRADESCO</c:v>
                </c:pt>
                <c:pt idx="9">
                  <c:v>SAFRA SERVIÇOS DE ADMINISTRAÇÃO FIDUCIÁRIA LTDA</c:v>
                </c:pt>
                <c:pt idx="10">
                  <c:v>BNP PARIBAS</c:v>
                </c:pt>
                <c:pt idx="11">
                  <c:v>ITAÚ UNIBANCO</c:v>
                </c:pt>
                <c:pt idx="12">
                  <c:v>PLANNER CORRETORA</c:v>
                </c:pt>
                <c:pt idx="13">
                  <c:v>ÍNDIGO DTVM</c:v>
                </c:pt>
                <c:pt idx="14">
                  <c:v>RJI CORRETORA DE VALORES</c:v>
                </c:pt>
                <c:pt idx="15">
                  <c:v>BRASIL PLURAL S.A. BANCO MÚLTIPLO</c:v>
                </c:pt>
              </c:strCache>
            </c:strRef>
          </c:cat>
          <c:val>
            <c:numRef>
              <c:f>Composição!$B$29:$B$44</c:f>
              <c:numCache>
                <c:formatCode>#,##0.00</c:formatCode>
                <c:ptCount val="16"/>
                <c:pt idx="0">
                  <c:v>159439661.66999999</c:v>
                </c:pt>
                <c:pt idx="1">
                  <c:v>151245433.72999999</c:v>
                </c:pt>
                <c:pt idx="2">
                  <c:v>134618427.28999999</c:v>
                </c:pt>
                <c:pt idx="3">
                  <c:v>104456092.09999999</c:v>
                </c:pt>
                <c:pt idx="4">
                  <c:v>35298189.700000003</c:v>
                </c:pt>
                <c:pt idx="5">
                  <c:v>27863953.5</c:v>
                </c:pt>
                <c:pt idx="6">
                  <c:v>20224758.440000001</c:v>
                </c:pt>
                <c:pt idx="7">
                  <c:v>19719067.809999999</c:v>
                </c:pt>
                <c:pt idx="8">
                  <c:v>14399627.550000001</c:v>
                </c:pt>
                <c:pt idx="9">
                  <c:v>12748909.109999999</c:v>
                </c:pt>
                <c:pt idx="10">
                  <c:v>12081648.880000001</c:v>
                </c:pt>
                <c:pt idx="11">
                  <c:v>9025765.4800000004</c:v>
                </c:pt>
                <c:pt idx="12">
                  <c:v>4608830.99</c:v>
                </c:pt>
                <c:pt idx="13">
                  <c:v>4156318.21</c:v>
                </c:pt>
                <c:pt idx="14">
                  <c:v>447329.14</c:v>
                </c:pt>
                <c:pt idx="15">
                  <c:v>1758.84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DF-4801-935E-DB92BBA98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954752"/>
        <c:axId val="76198976"/>
        <c:axId val="0"/>
      </c:bar3DChart>
      <c:catAx>
        <c:axId val="509547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98976"/>
        <c:crosses val="autoZero"/>
        <c:auto val="1"/>
        <c:lblAlgn val="ctr"/>
        <c:lblOffset val="100"/>
        <c:noMultiLvlLbl val="0"/>
      </c:catAx>
      <c:valAx>
        <c:axId val="76198976"/>
        <c:scaling>
          <c:orientation val="minMax"/>
        </c:scaling>
        <c:delete val="0"/>
        <c:axPos val="b"/>
        <c:majorGridlines/>
        <c:numFmt formatCode="#,##0.00" sourceLinked="1"/>
        <c:majorTickMark val="out"/>
        <c:minorTickMark val="none"/>
        <c:tickLblPos val="high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954752"/>
        <c:crosses val="max"/>
        <c:crossBetween val="between"/>
        <c:dispUnits>
          <c:builtInUnit val="millions"/>
          <c:dispUnitsLbl>
            <c:layout/>
            <c:txPr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1BD2A441-C7D8-4807-96BA-E9AF8D425A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22328765-60CD-40FC-A37B-490A2454AD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DB3A74A-DFE1-4801-A2F1-31DD7D5C4DE9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B91BFB00-80F8-474D-8E33-F7A9B479F5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4DBEDCC-3A96-4DD0-B14B-5EA2C697FC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6CD936BE-85C9-4682-91CD-601CC37B31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0051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B338E184-36AB-4B99-A2CC-5DF23EF9AF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CBBE339D-216C-4C51-BA88-04B12518ECF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607CA85-939E-4325-AA9D-A30FF889F6F3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CB2D1617-071F-43F7-949D-E10D546FB8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02DAA3DE-CF4E-41E8-A53D-900C19E277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48213"/>
            <a:ext cx="5492750" cy="4498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3030E83-6A5D-44B0-9506-5D98658375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55385FC-0705-41BD-AB76-66ECB7B477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CDBC64-A25C-4F96-97B0-EF58DA4874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205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9EB53FE-E133-4F30-B14E-B925794D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9A4C-FE3E-4BBC-801E-3960BDFAE68D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80BA075-CCC9-4422-AB33-31E643D6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A93FBB8-9517-4286-A7F9-7C2090FF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1FBB9-4FBF-49BC-A62D-51D39DD4F9F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766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167B199-9F23-4A9A-A1C7-04919237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0D482-8F02-4032-B4FA-76AFBA0B0CD7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752A2D6-30FC-4588-8CC8-8D6EBCA5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7E59AD7-5B70-470B-B223-C82062D2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FC723-8C70-498F-83E1-65D9809A69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146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BBD404A-C453-4279-B070-EA6895CB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E9DD-4795-4D83-8078-CC1926E1F518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73DE807-DAAE-4324-9842-54085DA1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881E565-501F-49ED-9D76-27A435B3E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457FE-7AA6-464C-8A6F-6CBB4F3855D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3411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2D0E9C3-1870-464D-9311-946C092E3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2EEDF-47D2-488F-A07E-7CCA7A53BFAC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A9A79A9-6B91-463E-904F-564AD7EDF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338CA23-1F43-4D9B-BA95-8862994B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86806-F900-45C0-ADC9-2FB7CBC8732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2107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95744D7-9F86-4E7B-B53A-8128D95B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20433-39B4-43E1-A0CC-1285C75B28D8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183C102-34BE-4C17-BD66-2E1E7FD5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3AB81B5-A7EE-4037-88B7-22DF9087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B27C-ACA9-4E48-990B-44AD25D93C7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48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xmlns="" id="{9B3022F9-FD6C-4BEA-9915-1A93DC19F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9218-0929-454D-857D-8F8E11C7BAAD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F9D00AAD-B7DB-4EBB-B1C9-E9401AE55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xmlns="" id="{78154024-7DB7-425F-828D-859C43C4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AAA13-69DB-4EC0-9164-250E334643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0105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xmlns="" id="{61E683EF-6AC1-451E-A21F-F08112FFD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AA243-4BE6-4AFB-BC4C-77A7AEEA22A4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xmlns="" id="{EFC836B4-D76B-41D0-A7D3-D41A0D500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xmlns="" id="{7202B48A-62D8-46CF-ADD8-6B64927F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D02C6-264D-4968-9C79-75C79000D4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10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xmlns="" id="{8AA69997-FB46-4F25-A588-8E17626D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DD996-07FB-4D48-95CA-3EBCE086BB50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xmlns="" id="{58572B8D-D07E-4D3E-8DEE-2D7E934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xmlns="" id="{BFE976B6-A826-4AB0-99A0-0B094C3EE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7E0FE-7ABD-439A-98E0-17EED613EB2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360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xmlns="" id="{7D5C33CD-B0C1-4B11-A9DA-396D65A3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46B3-BFEE-4439-9F3F-9D21089B5541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xmlns="" id="{2759D1E2-ABB9-437C-9608-AD940190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xmlns="" id="{9C5D0BF7-DF1F-4870-AAFE-6839636C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B7837-AF5E-41F4-B101-C695ACB5584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958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xmlns="" id="{9147142E-D67C-4108-A4B7-9B041BFF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5A8F-A55E-467A-A90B-A6C8CF85F4F4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3426FEDB-304E-4D5B-837A-C90D1B83A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xmlns="" id="{8F9579FF-3C0B-411C-AB49-CFF73E5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ED52F-F878-427B-82D5-CB65FAD139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780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xmlns="" id="{BD983C2C-5DCD-45BE-AE30-883E3F57A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CA9A1-FFAA-4DF8-9590-5710BB1780AE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E3F9AEC2-CE00-499C-B894-E70B70FD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xmlns="" id="{14800AAF-059C-4806-B7ED-63695DBA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EAB19-7076-4AD5-98F7-E77B25D0E4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130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xmlns="" id="{EFCAFA65-7D7F-4B0A-9F8A-64F73D67930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xmlns="" id="{F35456FD-A369-4F6A-9074-70658CC080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A3E368C-5420-45BD-A275-557027060D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E77DE4-2B0C-4A0D-825B-375195CAB370}" type="datetimeFigureOut">
              <a:rPr lang="pt-BR"/>
              <a:pPr>
                <a:defRPr/>
              </a:pPr>
              <a:t>04/01/2021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0D7CA5A-8488-4DF5-9123-9237D3BB7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527D07F-507C-4B6E-A1D7-61E7D9EE9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2789019-5E9C-474C-A0C8-91C16DFA3C4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xmlns="" id="{36ADE2EF-C083-41AC-BE70-F31B0CC1A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90763"/>
            <a:ext cx="7772400" cy="3875087"/>
          </a:xfrm>
        </p:spPr>
        <p:txBody>
          <a:bodyPr/>
          <a:lstStyle/>
          <a:p>
            <a:pPr eaLnBrk="1" hangingPunct="1"/>
            <a:r>
              <a:rPr lang="pt-BR" altLang="pt-BR" sz="4800" b="1" dirty="0"/>
              <a:t/>
            </a:r>
            <a:br>
              <a:rPr lang="pt-BR" altLang="pt-BR" sz="4800" b="1" dirty="0"/>
            </a:br>
            <a:r>
              <a:rPr lang="pt-BR" altLang="pt-BR" sz="4800" b="1" dirty="0"/>
              <a:t>Prestação de Contas</a:t>
            </a:r>
            <a:br>
              <a:rPr lang="pt-BR" altLang="pt-BR" sz="4800" b="1" dirty="0"/>
            </a:br>
            <a:r>
              <a:rPr lang="pt-BR" altLang="pt-BR" sz="4800" b="1" dirty="0" smtClean="0"/>
              <a:t>2020</a:t>
            </a:r>
            <a:r>
              <a:rPr lang="pt-BR" altLang="pt-BR" sz="4800" dirty="0"/>
              <a:t/>
            </a:r>
            <a:br>
              <a:rPr lang="pt-BR" altLang="pt-BR" sz="4800" dirty="0"/>
            </a:br>
            <a:r>
              <a:rPr lang="pt-BR" altLang="pt-BR" sz="4800" dirty="0"/>
              <a:t/>
            </a:r>
            <a:br>
              <a:rPr lang="pt-BR" altLang="pt-BR" sz="4800" dirty="0"/>
            </a:br>
            <a:r>
              <a:rPr lang="pt-BR" altLang="pt-BR" sz="2000" b="1" dirty="0"/>
              <a:t>Lei Municipal nº 1.979/10</a:t>
            </a:r>
            <a:endParaRPr lang="pt-BR" altLang="pt-BR" dirty="0"/>
          </a:p>
        </p:txBody>
      </p:sp>
      <p:pic>
        <p:nvPicPr>
          <p:cNvPr id="4099" name="Imagem 3" descr="Topo.png">
            <a:extLst>
              <a:ext uri="{FF2B5EF4-FFF2-40B4-BE49-F238E27FC236}">
                <a16:creationId xmlns:a16="http://schemas.microsoft.com/office/drawing/2014/main" xmlns="" id="{81A0F40C-B47B-48B3-AA10-75131BDB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63500"/>
            <a:ext cx="66294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rol 62">
            <a:extLst>
              <a:ext uri="{FF2B5EF4-FFF2-40B4-BE49-F238E27FC236}">
                <a16:creationId xmlns:a16="http://schemas.microsoft.com/office/drawing/2014/main" xmlns="" id="{4645F4D7-4437-4E44-9A83-F678B00ACF9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075363" y="9099550"/>
            <a:ext cx="6075362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361871"/>
              </p:ext>
            </p:extLst>
          </p:nvPr>
        </p:nvGraphicFramePr>
        <p:xfrm>
          <a:off x="0" y="0"/>
          <a:ext cx="911304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727CF1-C7CB-4090-8A89-7E862EF5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Detalhamento da Taxa de Administração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1B901FD-67D5-4642-8C6C-EA0F97FF2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225"/>
            <a:ext cx="8229600" cy="4525963"/>
          </a:xfrm>
        </p:spPr>
        <p:txBody>
          <a:bodyPr rtlCol="0">
            <a:noAutofit/>
          </a:bodyPr>
          <a:lstStyle/>
          <a:p>
            <a:pPr marL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/>
              <a:t>O valor anual da Taxa de Administração da Taboãoprev é de 2% (dois pontos percentuais) do valor total das remunerações, proventos e pensões pagos aos segurados e beneficiários do RPPS, relativo ao Exercício Financeiro anterior, observando-se que: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2000" b="1" dirty="0"/>
              <a:t>I - será destinada exclusivamente ao custeio das despesas correntes e de capital necessárias à organização e ao funcionamento da Unidade Gestora do RPPS, inclusive para a conservação do seu patrimônio;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2000" b="1" dirty="0"/>
              <a:t>II - na verificação da utilização dos recursos destinados à Taxa de Administração, não serão computadas as despesas diretamente decorrentes das aplicações de recursos em ativos financeiros, conforme previsto em norma do Conselho Monetário Nacional;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2000" b="1" dirty="0"/>
              <a:t>III - o RPPS poderá constituir reserva com as sobras do custeio das despesas do Exercício, cujos valores serão aplicados para os fins a que se destina a Taxa de Administração.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xmlns="" id="{8890DE2E-EF40-4B04-9BD6-7975D8642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725487"/>
          </a:xfrm>
        </p:spPr>
        <p:txBody>
          <a:bodyPr/>
          <a:lstStyle/>
          <a:p>
            <a:pPr eaLnBrk="1" hangingPunct="1"/>
            <a:r>
              <a:rPr lang="pt-BR" altLang="pt-BR" sz="2400" b="1"/>
              <a:t>Detalhamento da Taxa de Administração (Valores acumulados)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xmlns="" id="{1936CE77-53C4-43A7-B7AF-939DFDCA8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085544"/>
              </p:ext>
            </p:extLst>
          </p:nvPr>
        </p:nvGraphicFramePr>
        <p:xfrm>
          <a:off x="285750" y="741363"/>
          <a:ext cx="8607425" cy="590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8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9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92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5243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Tipos de Despesa da Taboãoprev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2019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latin typeface="Times New Roman"/>
                          <a:ea typeface="Times New Roman"/>
                        </a:rPr>
                        <a:t>2020</a:t>
                      </a:r>
                      <a:endParaRPr lang="pt-BR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6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Folha de Pagamento 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1.027.171,52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Encargos sobre Folha de Pagamento 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204.350,12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Material Escritório/Limpeza/Conservação 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14.808,43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Retribuição Pecuniária Conselheiros /Congressos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35.928,00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Água/Luz/Telefone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29.508,48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Software </a:t>
                      </a:r>
                      <a:r>
                        <a:rPr lang="pt-BR" sz="1600" b="1" i="0" u="none" strike="noStrike" err="1">
                          <a:solidFill>
                            <a:srgbClr val="000000"/>
                          </a:solidFill>
                          <a:latin typeface="Times New Roman"/>
                        </a:rPr>
                        <a:t>Fopag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/Contábil/Previdenciário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14.179,58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Custódia/Tarifas e Serviços Bancários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5.117,70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Manutenção e Conservação/Seguros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12.819,89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Serviços de Perícias Médicas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362.666,67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Processamento de dados/Gráfica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8.720,00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Serviços Apoio Técnico/Estudo Atuarial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Consultoria Financeira/Previdenciária/Outros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372.615,95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Imobilizado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15.163,28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2.103.049,62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xmlns="" id="{805A522E-B159-4AED-9BCE-65A55F99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pt-BR" altLang="pt-BR" sz="3900" b="1"/>
              <a:t>Composição da Taxa de Administração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xmlns="" id="{13F12C4B-992C-4A16-A7E9-F75D643696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972818"/>
              </p:ext>
            </p:extLst>
          </p:nvPr>
        </p:nvGraphicFramePr>
        <p:xfrm>
          <a:off x="395288" y="1125538"/>
          <a:ext cx="8353426" cy="446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5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7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7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583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Descrição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2019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2020</a:t>
                      </a:r>
                    </a:p>
                  </a:txBody>
                  <a:tcPr marL="66971" marR="66971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45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Base de Cálculo</a:t>
                      </a:r>
                      <a:r>
                        <a:rPr lang="pt-BR" sz="1800" b="1" baseline="30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264.129.846,34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6971" marR="66971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45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Valor Taxa Administração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marL="0" indent="-226695" algn="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5.282.596,93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marL="0" indent="-226695" algn="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6971" marR="66971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29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Despesas Administrativas</a:t>
                      </a:r>
                      <a:r>
                        <a:rPr lang="pt-BR" sz="1800" b="1" baseline="30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marL="0" marR="0" indent="-22669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2.103.049,62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800" b="0" i="0" u="none" strike="noStrike" noProof="0" dirty="0"/>
                    </a:p>
                  </a:txBody>
                  <a:tcPr marL="66971" marR="66971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45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% Efetivamente utilizado</a:t>
                      </a:r>
                      <a:r>
                        <a:rPr lang="pt-BR" sz="1800" b="1" baseline="30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0,80%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6971" marR="66971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45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Saldo em R$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marL="0" marR="0" indent="-22669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3.179.547,31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marL="0" marR="0" indent="-22669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6971" marR="66971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45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Saldo Acumulado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17.122.911,94</a:t>
                      </a:r>
                    </a:p>
                  </a:txBody>
                  <a:tcPr marL="66971" marR="66971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6971" marR="66971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6421" name="CaixaDeTexto 3">
            <a:extLst>
              <a:ext uri="{FF2B5EF4-FFF2-40B4-BE49-F238E27FC236}">
                <a16:creationId xmlns:a16="http://schemas.microsoft.com/office/drawing/2014/main" xmlns="" id="{B748DA75-1336-4151-8BBC-3D6A5A2B7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5661025"/>
            <a:ext cx="83581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baseline="30000" dirty="0"/>
              <a:t>1</a:t>
            </a:r>
            <a:r>
              <a:rPr lang="pt-BR" altLang="pt-BR" sz="1400" dirty="0"/>
              <a:t> </a:t>
            </a:r>
            <a:r>
              <a:rPr lang="pt-BR" altLang="pt-BR" sz="1400" b="1" dirty="0"/>
              <a:t>A Base de Cálculo da Taxa Administrativa é de 2% (dois pontos percentuais) do valor total das remunerações, proventos e pensões pagos aos segurados e beneficiários do RPPS, relativo ao Exercício Financeiro anterior.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sz="1400" b="1" baseline="30000" dirty="0">
                <a:latin typeface="Times New Roman"/>
                <a:ea typeface="Times New Roman"/>
              </a:rPr>
              <a:t>2 </a:t>
            </a:r>
            <a:r>
              <a:rPr lang="pt-BR" sz="1400" b="1" dirty="0">
                <a:latin typeface="Times New Roman"/>
                <a:ea typeface="Times New Roman"/>
              </a:rPr>
              <a:t>Acumulado até Outubro/2020</a:t>
            </a:r>
            <a:endParaRPr lang="pt-BR" altLang="pt-BR" sz="1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00442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82D6F57-72D4-44E7-A74E-603889BB4C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26441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96839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2018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ângulo 2">
            <a:extLst>
              <a:ext uri="{FF2B5EF4-FFF2-40B4-BE49-F238E27FC236}">
                <a16:creationId xmlns:a16="http://schemas.microsoft.com/office/drawing/2014/main" xmlns="" id="{D1AC7662-65AD-4DAA-A789-B9AD36EC0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45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Distribuição dos Investimentos por </a:t>
            </a:r>
            <a:r>
              <a:rPr lang="pt-BR" altLang="pt-BR" sz="1800" b="1" dirty="0" err="1">
                <a:latin typeface="Arial" panose="020B0604020202020204" pitchFamily="34" charset="0"/>
              </a:rPr>
              <a:t>Sub-segmento</a:t>
            </a:r>
            <a:r>
              <a:rPr lang="pt-BR" altLang="pt-BR" sz="1800" b="1" dirty="0">
                <a:latin typeface="Arial" panose="020B0604020202020204" pitchFamily="34" charset="0"/>
              </a:rPr>
              <a:t> – </a:t>
            </a:r>
            <a:r>
              <a:rPr lang="pt-BR" altLang="pt-BR" sz="1800" b="1" dirty="0" smtClean="0">
                <a:latin typeface="Arial" panose="020B0604020202020204" pitchFamily="34" charset="0"/>
              </a:rPr>
              <a:t>Dezembro/2020</a:t>
            </a:r>
            <a:endParaRPr lang="pt-BR" altLang="pt-BR" sz="1800" b="1" dirty="0">
              <a:latin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255512"/>
              </p:ext>
            </p:extLst>
          </p:nvPr>
        </p:nvGraphicFramePr>
        <p:xfrm>
          <a:off x="107504" y="558353"/>
          <a:ext cx="8928993" cy="6255023"/>
        </p:xfrm>
        <a:graphic>
          <a:graphicData uri="http://schemas.openxmlformats.org/drawingml/2006/table">
            <a:tbl>
              <a:tblPr firstRow="1" firstCol="1" bandRow="1"/>
              <a:tblGrid>
                <a:gridCol w="30807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73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616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3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Sub-segmento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Valor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Característica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TÍTULOS PÚBLICOS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40.238.302,28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5,76%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TÍTULOS PÚBLICOS - R$ 40.238.302,28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GESTÃO DURATION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12.606.250,80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1,81%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GESTÃO DURATION - R$ 12.606.250,80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IMA-B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162.887.460,80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23,32%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LONGO PRAZO - R$ 198.130.552,37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FIDC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28.872.605,07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4,13%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CRÉDITO PRIVADO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6.370.486,50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0,91%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IRF-M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22.806.677,92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3,27%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MÉDIO PRAZO - R$ 305.248.379,16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IMA-B 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143.937.992,21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20,61%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IDKA IPCA 2A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138.503.709,03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19,83%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CDI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13.055.708,72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1,87%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CURTO PRAZO - R$ 13.055.708,72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AÇÕES - ÍNDICE ATIVO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36.098.219,63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5,17%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AÇÕES - R$ 92.775.496,63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AÇÕES - LIVRES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16.411.809,37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2,35%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AÇÕES - DIVIDENDOS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12.616.688,45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1,81%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AÇÕES - VALOR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14.880.946,43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2,13%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AÇÕES - SMALL / MID CAPS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12.767.832,75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1,83%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MULTIMERCADO - CONSERVADOR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6.380.686,46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0,91%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MULTIMERCADO - R$ 6.380.686,46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FUNDO IMOBILIÁRIO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12.678.207,80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1,82%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FUNDO IMOBILIÁRIO - R$ 12.678.207,80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FIP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5.390.403,44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0,77%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FIP - R$ 5.390.403,44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MULTIMERCADO - EXTERIOR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11.864.309,52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1,70%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EXTERIOR - R$ 11.864.309,52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2767482C-2549-4688-9F6D-BBD074379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873" y="-41513"/>
            <a:ext cx="812934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altLang="pt-BR" sz="2400" b="1" dirty="0">
                <a:latin typeface="+mj-lt"/>
                <a:ea typeface="Times New Roman" pitchFamily="18" charset="0"/>
              </a:rPr>
              <a:t>Rentabilidade acumulada das aplicações – Base Outubro/2020</a:t>
            </a:r>
            <a:endParaRPr lang="pt-BR" altLang="pt-BR" sz="2400" dirty="0">
              <a:latin typeface="+mj-lt"/>
            </a:endParaRPr>
          </a:p>
          <a:p>
            <a:pPr algn="ctr">
              <a:defRPr/>
            </a:pPr>
            <a:endParaRPr lang="pt-BR" alt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86530"/>
              </p:ext>
            </p:extLst>
          </p:nvPr>
        </p:nvGraphicFramePr>
        <p:xfrm>
          <a:off x="107504" y="548673"/>
          <a:ext cx="8928992" cy="6120686"/>
        </p:xfrm>
        <a:graphic>
          <a:graphicData uri="http://schemas.openxmlformats.org/drawingml/2006/table">
            <a:tbl>
              <a:tblPr firstRow="1" firstCol="1" bandRow="1"/>
              <a:tblGrid>
                <a:gridCol w="48503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6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60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64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71896"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RENDA FIXA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1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Rentabilidade dos Ativos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 Ano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 Mês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SALDO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TÍTULOS PÚBLICOS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21,18%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2,59%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40.238.302,28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META ATUARIAL (IPCA+5,87% a.a.)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7,17%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1,34%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BB IDKA 2 TÍTULOS PÚBLICOS FI RENDA FIXA PREV...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4,89%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0,33%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138.503.709,03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SANTANDER IMA-B 5 TÍTULOS PÚBLICOS FIC RENDA ...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4,56%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0,18%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143.937.992,21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CAIXA BRASIL IPCA XVI FI RENDA FIXA CRÉDITO P...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4,45%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-0,13%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6.370.486,50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CAIXA BRASIL IRF-M TÍTULOS PÚBLICOS FI RENDA ...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4,04%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-0,36%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22.806.677,92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CARTÃO DE COMPRA SUPPLIER FIDC SÊNIOR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4,03%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0,36%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28.872.605,06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QUEST YIELD FIC RENDA FIXA LP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2,43%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-0,16%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13.055.708,72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SANTANDER ATIVO FIC RENDA FIXA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1,94%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0,01%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12.606.250,80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SAFRA IMA FIC RENDA FIXA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-0,51%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-0,29%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12.684.343,23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BB IMA-B TÍTULOS PÚBLICOS FI RENDA FIXA PREVI...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-0,73%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0,20%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33.187.380,58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BRADESCO INSTITUCIONAL IMA-B TÍTULOS PÚBLICOS...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-0,79%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0,18%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14.285.557,01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CAIXA BRASIL IMA-B TÍTULOS PÚBLICOS FI RENDA ...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-0,81%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0,19%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102.730.179,98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TRENDBANK BANCO DE FOMENTO FIDC MULTISSETORIA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-100,00%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-100,00%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0,01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2767482C-2549-4688-9F6D-BBD074379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873" y="-41513"/>
            <a:ext cx="812934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altLang="pt-BR" sz="2400" b="1" dirty="0">
                <a:latin typeface="+mj-lt"/>
                <a:ea typeface="Times New Roman" pitchFamily="18" charset="0"/>
              </a:rPr>
              <a:t>Rentabilidade acumulada das aplicações – Base Outubro/2020</a:t>
            </a:r>
            <a:endParaRPr lang="pt-BR" altLang="pt-BR" sz="2400" dirty="0">
              <a:latin typeface="+mj-lt"/>
            </a:endParaRPr>
          </a:p>
          <a:p>
            <a:pPr algn="ctr">
              <a:defRPr/>
            </a:pPr>
            <a:endParaRPr lang="pt-BR" alt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438306"/>
              </p:ext>
            </p:extLst>
          </p:nvPr>
        </p:nvGraphicFramePr>
        <p:xfrm>
          <a:off x="251520" y="548680"/>
          <a:ext cx="8647583" cy="6192684"/>
        </p:xfrm>
        <a:graphic>
          <a:graphicData uri="http://schemas.openxmlformats.org/drawingml/2006/table">
            <a:tbl>
              <a:tblPr firstRow="1" firstCol="1" bandRow="1"/>
              <a:tblGrid>
                <a:gridCol w="46975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5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58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83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9646"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RENDA VARIÁVEL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Rentabilidade dos Ativos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 Ano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 Mês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SALDO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BTG PACTUAL FUNDO DE FUNDOS FII - BCFF11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10,57%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-3,36%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959.750,00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META ATUARIAL (IPCA+5,87% a.a.)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7,17%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1,34%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BTG PACTUAL TIMBERLAND FUND I FICFIP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1,04%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-0,04%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704.937,95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 FI MULTIMERCADO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0,67%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0,16%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2.154.712,35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CONQUEST EMPRESAS EMERGENTES FIP - FCCQ11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0,02%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-0,05%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4.157.581,68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WESTERN ASSET US INDEX 500 FI MULTIMERCADO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-1,80%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-2,34%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11.864.309,52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AZ QUEST EQUITY HEDGE FIC MULTIMERCADO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-2,57%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-0,63%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4.225.974,11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ROMA AÇÕES FI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-4,21%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-0,40%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428.492,98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BTG PACTUAL ABSOLUTO INSTITUCIONAL FIC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-5,68%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-1,73%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4.241.478,56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VECTOR QUELUZ LAJES CORPORATIVAS FII - VLJS11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-9,37%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5,55%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3.056.356,50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BTG PACTUAL FUNDO DE CRI FII - FEXC11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-11,77%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-6,92%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413.424,00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GROU CAPITAL VALOR FIC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-16,08%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-1,19%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2.331.678,30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ARX INCOME FIC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-16,30%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-3,34%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4.459.178,20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CAIXA VALOR RPPS FIC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-16,91%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-1,78%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447.233,61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ITAÚ FOF RPI IBOVESPA ATIVO FIC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-17,14%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-1,33%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7.479.012,30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CAIXA VALOR DIVIDENDOS RPPS FIC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-17,54%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0,05%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1.782.095,58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BTG PACTUAL DIVIDENDOS FIC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-18,02%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-2,30%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2.862.530,05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NAVI INSTITUCIONAL FIC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-18,03%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-2,89%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3.686.656,77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AZ QUEST AÇÕES FIC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-18,20%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-0,62%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8.055.181,06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GERAÇÃO FI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-18,21%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-0,72%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28.619.207,33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AZ QUEST SMALL MID CAPS FIC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-18,85%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-2,00%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12.767.832,75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BRASIL PORTOS E ATIVOS LOGÍSTICOS FIP 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-19,77%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-0,22%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303.500,41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PARQUE DOM PEDRO SHOPPING CENTER FII - PQDP11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-20,51%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4,48%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6.199.980,00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QUELUZ VALOR FI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-21,86%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-1,84%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12.102.034,52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ICATU VANGUARDA DIVIDENDOS FI AÇÕES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-26,15%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-2,02%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3.512.884,62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BTG PACTUAL CORPORATE OFFICE FUND FII - BRCR1...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-26,51%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-4,95%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2.010.779,00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RB CAPITAL DESENVOLVIMENTO RESIDENCIAL II FII...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-65,19%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-5,44%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37.918,30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GERAÇÃO DE ENERGIA MULTIESTRATÉGIA FIP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-96,92%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-0,44%</a:t>
                      </a:r>
                      <a:endParaRPr lang="pt-B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224.383,40</a:t>
                      </a:r>
                      <a:endParaRPr lang="pt-BR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76" marR="46376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55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xmlns="" id="{39C73FE0-43C3-4337-AC9B-5F11243A3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Segurados da Taboãoprev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xmlns="" id="{9AE28584-6434-490E-AAED-208876B436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484409"/>
              </p:ext>
            </p:extLst>
          </p:nvPr>
        </p:nvGraphicFramePr>
        <p:xfrm>
          <a:off x="457200" y="1557338"/>
          <a:ext cx="8229600" cy="3240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4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8002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Ano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Ativos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Aposentados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Pensionistas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Total de Segurados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0029">
                <a:tc>
                  <a:txBody>
                    <a:bodyPr/>
                    <a:lstStyle/>
                    <a:p>
                      <a:pPr marL="0" indent="-22669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800" b="1" dirty="0">
                          <a:latin typeface="Times New Roman"/>
                          <a:ea typeface="Times New Roman"/>
                        </a:rPr>
                        <a:t>5.773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800" b="1" dirty="0">
                          <a:latin typeface="Times New Roman"/>
                          <a:ea typeface="Times New Roman"/>
                        </a:rPr>
                        <a:t>1.321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800" b="1" dirty="0">
                          <a:latin typeface="Times New Roman"/>
                          <a:ea typeface="Times New Roman"/>
                        </a:rPr>
                        <a:t>249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800" b="1" dirty="0">
                          <a:latin typeface="Times New Roman"/>
                          <a:ea typeface="Times New Roman"/>
                        </a:rPr>
                        <a:t>7.343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0029">
                <a:tc>
                  <a:txBody>
                    <a:bodyPr/>
                    <a:lstStyle/>
                    <a:p>
                      <a:pPr marL="0" indent="-22669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2800" b="1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2020</a:t>
                      </a:r>
                      <a:endParaRPr lang="pt-BR" sz="2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pt-BR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pt-BR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pt-BR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pt-BR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09BACA-499B-4E43-BD49-960F14895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Certificado de Regularidade Previdenciária – CRP</a:t>
            </a:r>
          </a:p>
        </p:txBody>
      </p:sp>
      <p:sp>
        <p:nvSpPr>
          <p:cNvPr id="23555" name="Espaço Reservado para Conteúdo 2">
            <a:extLst>
              <a:ext uri="{FF2B5EF4-FFF2-40B4-BE49-F238E27FC236}">
                <a16:creationId xmlns:a16="http://schemas.microsoft.com/office/drawing/2014/main" xmlns="" id="{CFCF0464-5803-4881-9C10-A68080472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225"/>
            <a:ext cx="8229600" cy="4525963"/>
          </a:xfrm>
        </p:spPr>
        <p:txBody>
          <a:bodyPr/>
          <a:lstStyle/>
          <a:p>
            <a:pPr marL="0" algn="just" eaLnBrk="1" hangingPunct="1">
              <a:buFont typeface="Arial" panose="020B0604020202020204" pitchFamily="34" charset="0"/>
              <a:buNone/>
            </a:pPr>
            <a:r>
              <a:rPr lang="pt-BR" altLang="pt-BR" b="1" dirty="0"/>
              <a:t>Durante o ano de 2019, a </a:t>
            </a:r>
            <a:r>
              <a:rPr lang="pt-BR" altLang="pt-BR" b="1" dirty="0" err="1"/>
              <a:t>Taboãoprev</a:t>
            </a:r>
            <a:r>
              <a:rPr lang="pt-BR" altLang="pt-BR" b="1" dirty="0"/>
              <a:t>, cumpriu os critérios estabelecidos pelo Ministério da Previdência Social – MPS, mantendo de forma regular a situação da autarquia e, desta forma, </a:t>
            </a:r>
            <a:r>
              <a:rPr lang="pt-BR" altLang="pt-BR" b="1" u="sng" dirty="0"/>
              <a:t>com o Certificado de Regularidade Previdenciária – CRP em vigor durante todo o período.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068"/>
            <a:ext cx="8657488" cy="684493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>
            <a:extLst>
              <a:ext uri="{FF2B5EF4-FFF2-40B4-BE49-F238E27FC236}">
                <a16:creationId xmlns:a16="http://schemas.microsoft.com/office/drawing/2014/main" xmlns="" id="{C63131A2-0B53-4883-9CA1-83E3922D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4868863"/>
            <a:ext cx="8229600" cy="1143000"/>
          </a:xfrm>
        </p:spPr>
        <p:txBody>
          <a:bodyPr/>
          <a:lstStyle/>
          <a:p>
            <a:r>
              <a:rPr lang="pt-BR" altLang="pt-BR"/>
              <a:t/>
            </a:r>
            <a:br>
              <a:rPr lang="pt-BR" altLang="pt-BR"/>
            </a:br>
            <a:r>
              <a:rPr lang="pt-BR" altLang="pt-BR" sz="2600">
                <a:solidFill>
                  <a:srgbClr val="0000FF"/>
                </a:solidFill>
              </a:rPr>
              <a:t>Diretoria Executiva</a:t>
            </a:r>
            <a:r>
              <a:rPr lang="pt-BR" altLang="pt-BR" sz="3200"/>
              <a:t/>
            </a:r>
            <a:br>
              <a:rPr lang="pt-BR" altLang="pt-BR" sz="3200"/>
            </a:br>
            <a:r>
              <a:rPr lang="pt-BR" altLang="pt-BR" sz="2400"/>
              <a:t>Superintendente Autárquico – Marcos Rogério Fregate Baraldi</a:t>
            </a:r>
            <a:br>
              <a:rPr lang="pt-BR" altLang="pt-BR" sz="2400"/>
            </a:br>
            <a:r>
              <a:rPr lang="pt-BR" altLang="pt-BR" sz="2400"/>
              <a:t>Diretora Previdenciária – Eliana Bendini Lantyer</a:t>
            </a:r>
            <a:br>
              <a:rPr lang="pt-BR" altLang="pt-BR" sz="2400"/>
            </a:br>
            <a:r>
              <a:rPr lang="pt-BR" altLang="pt-BR" sz="2400"/>
              <a:t>Diretor Administrativo e Financeiro – Daniel Cézar</a:t>
            </a:r>
            <a:br>
              <a:rPr lang="pt-BR" altLang="pt-BR" sz="2400"/>
            </a:br>
            <a:endParaRPr lang="pt-BR" altLang="pt-BR" sz="2400"/>
          </a:p>
        </p:txBody>
      </p:sp>
      <p:sp>
        <p:nvSpPr>
          <p:cNvPr id="25603" name="Espaço Reservado para Conteúdo 3">
            <a:extLst>
              <a:ext uri="{FF2B5EF4-FFF2-40B4-BE49-F238E27FC236}">
                <a16:creationId xmlns:a16="http://schemas.microsoft.com/office/drawing/2014/main" xmlns="" id="{F4F6F019-486E-4278-B652-2024E9A6F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15888"/>
            <a:ext cx="4537075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BR" altLang="pt-BR" sz="2400">
                <a:solidFill>
                  <a:srgbClr val="0000FF"/>
                </a:solidFill>
              </a:rPr>
              <a:t>Conselho Municipal de Previdência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 sz="2400"/>
              <a:t>Mario da Silva Gomes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 sz="2400"/>
              <a:t>Neuza Neves Vieira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 sz="2400"/>
              <a:t>Alexandre Rafael Diniz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 sz="2400"/>
              <a:t>Marcia Regina de Souza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 sz="2400"/>
              <a:t>Reinaldo Silva Borges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 sz="2400"/>
              <a:t>Ricardo Teodoro Silva de Souza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11EA1F9D-663F-460B-B745-8F36E3EF7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15888"/>
            <a:ext cx="4464050" cy="45259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pt-BR" sz="2400" dirty="0">
                <a:solidFill>
                  <a:srgbClr val="0000FF"/>
                </a:solidFill>
              </a:rPr>
              <a:t>Conselho Fiscal</a:t>
            </a:r>
          </a:p>
          <a:p>
            <a:pPr>
              <a:buFont typeface="Arial" charset="0"/>
              <a:buNone/>
              <a:defRPr/>
            </a:pPr>
            <a:r>
              <a:rPr lang="pt-BR" altLang="pt-BR" sz="2400" dirty="0"/>
              <a:t>Marta Ferreira Berlanga</a:t>
            </a:r>
          </a:p>
          <a:p>
            <a:pPr>
              <a:buFont typeface="Arial" charset="0"/>
              <a:buNone/>
              <a:defRPr/>
            </a:pPr>
            <a:r>
              <a:rPr lang="pt-BR" sz="2400" dirty="0"/>
              <a:t>Jair José dos Santos</a:t>
            </a:r>
          </a:p>
          <a:p>
            <a:pPr>
              <a:buFont typeface="Arial" charset="0"/>
              <a:buNone/>
              <a:defRPr/>
            </a:pPr>
            <a:r>
              <a:rPr lang="pt-BR" altLang="pt-BR" sz="2400" dirty="0"/>
              <a:t>Silvonei Rogério Guedes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dirty="0"/>
              <a:t>Thomaz Martin Gonçalves </a:t>
            </a:r>
            <a:r>
              <a:rPr lang="pt-BR" sz="2400" dirty="0" err="1"/>
              <a:t>Oyamaguchi</a:t>
            </a:r>
            <a:endParaRPr lang="pt-BR" sz="2400" dirty="0"/>
          </a:p>
          <a:p>
            <a:pPr>
              <a:buFont typeface="Arial" charset="0"/>
              <a:buNone/>
              <a:defRPr/>
            </a:pPr>
            <a:endParaRPr lang="pt-BR" sz="1400" dirty="0"/>
          </a:p>
          <a:p>
            <a:pPr>
              <a:buFont typeface="Arial" charset="0"/>
              <a:buNone/>
              <a:defRPr/>
            </a:pPr>
            <a:r>
              <a:rPr lang="pt-BR" sz="2400" dirty="0">
                <a:solidFill>
                  <a:srgbClr val="0000FF"/>
                </a:solidFill>
              </a:rPr>
              <a:t>Comitê de Investimentos</a:t>
            </a:r>
          </a:p>
          <a:p>
            <a:pPr>
              <a:buFont typeface="Arial" charset="0"/>
              <a:buNone/>
              <a:defRPr/>
            </a:pPr>
            <a:r>
              <a:rPr lang="pt-BR" sz="2400" dirty="0"/>
              <a:t>Edinaldo da Silva Leite</a:t>
            </a:r>
          </a:p>
          <a:p>
            <a:pPr>
              <a:buFont typeface="Arial" charset="0"/>
              <a:buNone/>
              <a:defRPr/>
            </a:pPr>
            <a:r>
              <a:rPr lang="pt-BR" sz="2400" dirty="0"/>
              <a:t>Maria Carmen Fernandes Ruiz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dirty="0"/>
              <a:t>Maurício Lourenço da Silva</a:t>
            </a:r>
            <a:endParaRPr lang="pt-BR" sz="2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>
            <a:extLst>
              <a:ext uri="{FF2B5EF4-FFF2-40B4-BE49-F238E27FC236}">
                <a16:creationId xmlns:a16="http://schemas.microsoft.com/office/drawing/2014/main" xmlns="" id="{89BD4627-65AC-4A5C-8309-E2A06716B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4313"/>
            <a:ext cx="7772400" cy="1470025"/>
          </a:xfrm>
        </p:spPr>
        <p:txBody>
          <a:bodyPr/>
          <a:lstStyle/>
          <a:p>
            <a:r>
              <a:rPr lang="pt-BR" altLang="pt-BR"/>
              <a:t>Para saber mais acesse:</a:t>
            </a:r>
            <a:br>
              <a:rPr lang="pt-BR" altLang="pt-BR"/>
            </a:br>
            <a:r>
              <a:rPr lang="pt-BR" altLang="pt-BR">
                <a:solidFill>
                  <a:srgbClr val="0000FF"/>
                </a:solidFill>
              </a:rPr>
              <a:t>www.taboaoprev.com.br</a:t>
            </a:r>
          </a:p>
        </p:txBody>
      </p:sp>
      <p:sp>
        <p:nvSpPr>
          <p:cNvPr id="26627" name="Subtítulo 2">
            <a:extLst>
              <a:ext uri="{FF2B5EF4-FFF2-40B4-BE49-F238E27FC236}">
                <a16:creationId xmlns:a16="http://schemas.microsoft.com/office/drawing/2014/main" xmlns="" id="{E4E5D585-F4FB-43C9-BB74-EA0C027C5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1714500"/>
            <a:ext cx="8501062" cy="4954588"/>
          </a:xfrm>
        </p:spPr>
        <p:txBody>
          <a:bodyPr/>
          <a:lstStyle/>
          <a:p>
            <a:r>
              <a:rPr lang="pt-BR" altLang="pt-BR" sz="2000" b="1">
                <a:solidFill>
                  <a:schemeClr val="tx1"/>
                </a:solidFill>
              </a:rPr>
              <a:t>No site estão disponíveis informações sobre: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Autorização de Aplicação Resgate;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Atas das Reuniões dos Conselhos e Comitê;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Cenário Econômico;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Contratos;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Instituições Financeiras Credenciadas a operarem com a Taboãoprev;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Investimentos Financeiros;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Política de Investimentos;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Prestação de Contas – Demonstrações Contábeis por Trimestre;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Concursos Públicos;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Holerites e Informe de Rendimentos;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Instituições parceiras da Taboãoprev; 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altLang="pt-BR" sz="2000" b="1">
                <a:solidFill>
                  <a:schemeClr val="tx1"/>
                </a:solidFill>
              </a:rPr>
              <a:t> Outras informações.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pt-BR" altLang="pt-BR" sz="2000" b="1">
              <a:solidFill>
                <a:schemeClr val="tx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pt-BR" altLang="pt-BR">
              <a:solidFill>
                <a:schemeClr val="tx1"/>
              </a:solidFill>
            </a:endParaRPr>
          </a:p>
        </p:txBody>
      </p:sp>
      <p:pic>
        <p:nvPicPr>
          <p:cNvPr id="26628" name="Imagem 1">
            <a:extLst>
              <a:ext uri="{FF2B5EF4-FFF2-40B4-BE49-F238E27FC236}">
                <a16:creationId xmlns:a16="http://schemas.microsoft.com/office/drawing/2014/main" xmlns="" id="{1AD43818-57B9-4F15-B55A-B56FD0100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2190750"/>
            <a:ext cx="26098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57990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4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BFDEB8E3-6B7E-488B-9AE1-08D9456E0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597301"/>
              </p:ext>
            </p:extLst>
          </p:nvPr>
        </p:nvGraphicFramePr>
        <p:xfrm>
          <a:off x="611188" y="981075"/>
          <a:ext cx="8137525" cy="5688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9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5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19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27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36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38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1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Anos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Ativos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Aposentados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Pensionistas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Aposentados e Pensionistas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Relação Ativos / Aposentados e Pensionistas</a:t>
                      </a: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2011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4.072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624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206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830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4,9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2012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4.441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701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216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917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4,8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2013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4.607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761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232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993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4,6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2014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4.642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834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235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1.069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4,3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2015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4.598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926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217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1.143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4,0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2016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4.923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1.006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223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1.229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4,0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2017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5.104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1.162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238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1.400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3,6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2018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5.611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1.242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254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1.496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3,8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2019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5.773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1.321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249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1.570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3,7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7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7249" name="Retângulo 3">
            <a:extLst>
              <a:ext uri="{FF2B5EF4-FFF2-40B4-BE49-F238E27FC236}">
                <a16:creationId xmlns:a16="http://schemas.microsoft.com/office/drawing/2014/main" xmlns="" id="{6FC04E5F-B40A-4020-981F-DDFB86531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33375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Relação entre Servidores Ativos x Aposentados e Pensionistas</a:t>
            </a:r>
            <a:endParaRPr lang="pt-BR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xmlns="" id="{33CD2F27-F8AC-49A4-8F39-081AF2116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11237"/>
          </a:xfrm>
        </p:spPr>
        <p:txBody>
          <a:bodyPr/>
          <a:lstStyle/>
          <a:p>
            <a:pPr eaLnBrk="1" hangingPunct="1"/>
            <a:r>
              <a:rPr lang="pt-BR" altLang="pt-BR" sz="4800" b="1"/>
              <a:t>Benefícios</a:t>
            </a:r>
            <a:endParaRPr lang="pt-BR" altLang="pt-BR" sz="2000" b="1"/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xmlns="" id="{85798FFE-DBCC-4B90-87C6-C94F97F23E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911632"/>
              </p:ext>
            </p:extLst>
          </p:nvPr>
        </p:nvGraphicFramePr>
        <p:xfrm>
          <a:off x="468313" y="1124744"/>
          <a:ext cx="8352158" cy="2847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80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480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75067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Tipos de Benefícios</a:t>
                      </a:r>
                    </a:p>
                  </a:txBody>
                  <a:tcPr marL="60152" marR="60152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baseline="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2019</a:t>
                      </a:r>
                    </a:p>
                  </a:txBody>
                  <a:tcPr marL="60152" marR="60152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baseline="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Outubro 2020</a:t>
                      </a:r>
                    </a:p>
                  </a:txBody>
                  <a:tcPr marL="60152" marR="6015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Aposentadorias</a:t>
                      </a:r>
                    </a:p>
                  </a:txBody>
                  <a:tcPr marL="60152" marR="60152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106</a:t>
                      </a:r>
                    </a:p>
                  </a:txBody>
                  <a:tcPr marL="60152" marR="60152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pt-BR" sz="2400" b="1" dirty="0">
                        <a:latin typeface="Times New Roman"/>
                        <a:ea typeface="Times New Roman"/>
                      </a:endParaRPr>
                    </a:p>
                  </a:txBody>
                  <a:tcPr marL="60152" marR="6015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Pensões por morte</a:t>
                      </a:r>
                    </a:p>
                  </a:txBody>
                  <a:tcPr marL="60152" marR="60152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0152" marR="60152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pt-BR" sz="2400" b="1" dirty="0">
                        <a:latin typeface="Times New Roman"/>
                        <a:ea typeface="Times New Roman"/>
                      </a:endParaRPr>
                    </a:p>
                  </a:txBody>
                  <a:tcPr marL="60152" marR="60152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229" name="CaixaDeTexto 4">
            <a:extLst>
              <a:ext uri="{FF2B5EF4-FFF2-40B4-BE49-F238E27FC236}">
                <a16:creationId xmlns:a16="http://schemas.microsoft.com/office/drawing/2014/main" xmlns="" id="{C72FA54E-C4AB-4354-9845-DAD758356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5926138"/>
            <a:ext cx="76438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/>
              <a:t>De acordo com o Plano de Benefícios estabelecido no art. 82 da Lei nº 141 de 22 de junho de 2007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/>
              <a:t>* A partir da Emenda Constitucional  nº 103 de 12/11/2019, os RPPS devem pagar apenas aposentadorias e pensões.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xmlns="" id="{599A6C72-BB9D-4310-8CC0-9FF859243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b="1"/>
              <a:t>Receitas da Taboãoprev</a:t>
            </a:r>
            <a:br>
              <a:rPr lang="pt-BR" altLang="pt-BR" b="1"/>
            </a:br>
            <a:r>
              <a:rPr lang="pt-BR" altLang="pt-BR" sz="1800" b="1"/>
              <a:t>(Valores acumulados)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xmlns="" id="{B3D1B953-4755-4176-8F44-079CB9DDF0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528912"/>
              </p:ext>
            </p:extLst>
          </p:nvPr>
        </p:nvGraphicFramePr>
        <p:xfrm>
          <a:off x="395288" y="1341438"/>
          <a:ext cx="8569325" cy="5137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58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6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6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016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Tipos de Receita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2019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2020</a:t>
                      </a:r>
                      <a:endParaRPr lang="pt-BR" sz="1800" b="1" kern="1200" baseline="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99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Contribuição do ente público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Times New Roman"/>
                          <a:ea typeface="Times New Roman"/>
                        </a:rPr>
                        <a:t>(PMTS,</a:t>
                      </a:r>
                      <a:r>
                        <a:rPr lang="pt-BR" sz="1200" b="1" baseline="0" dirty="0">
                          <a:latin typeface="Times New Roman"/>
                          <a:ea typeface="Times New Roman"/>
                        </a:rPr>
                        <a:t> Câmara e Taboãoprev)</a:t>
                      </a:r>
                      <a:endParaRPr lang="pt-B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47.524.844,72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437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Contribuição ativos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-22669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20.962.725,45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-22669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16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Contribuição dos inativos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Times New Roman"/>
                          <a:ea typeface="Times New Roman"/>
                        </a:rPr>
                        <a:t>383.494,47</a:t>
                      </a:r>
                      <a:endParaRPr lang="pt-BR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16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Parcelamentos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4.747.951,52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lvl="0" indent="-226695" algn="r"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533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Compensação Previdenciária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260.683,34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116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Receitas com Investimentos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2.598.049,41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116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Outras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355.957,03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11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TOTAL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76.833.705,94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lvl="0" indent="-226695" algn="r"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xmlns="" id="{C418DE77-B89D-4392-BCE1-FC2AFE9E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b="1"/>
              <a:t>Despesas da Taboãoprev</a:t>
            </a:r>
            <a:br>
              <a:rPr lang="pt-BR" altLang="pt-BR" b="1"/>
            </a:br>
            <a:r>
              <a:rPr lang="pt-BR" altLang="pt-BR" sz="1800" b="1"/>
              <a:t>(Valores acumulados)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xmlns="" id="{76A6A9D6-E234-41C4-92E4-A60252FB26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942937"/>
              </p:ext>
            </p:extLst>
          </p:nvPr>
        </p:nvGraphicFramePr>
        <p:xfrm>
          <a:off x="528638" y="1320800"/>
          <a:ext cx="8220075" cy="5251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45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10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5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6355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</a:rPr>
                        <a:t>Tipos de Despesa</a:t>
                      </a: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2019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Outubro/2020</a:t>
                      </a: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4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Aposentadorias</a:t>
                      </a: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43.176.521,63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64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Pensão por Morte</a:t>
                      </a: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L="0" marR="0" indent="-22669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5.969.457,40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indent="-22669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64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Auxílio Doença</a:t>
                      </a: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2.815.518,95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64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Salário Maternidade</a:t>
                      </a: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1.014.471,89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64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Salário Família</a:t>
                      </a: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317.402,32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64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err="1">
                          <a:latin typeface="Times New Roman"/>
                          <a:ea typeface="Times New Roman"/>
                        </a:rPr>
                        <a:t>Comprev</a:t>
                      </a:r>
                      <a:endParaRPr lang="pt-BR" sz="2000" b="1">
                        <a:latin typeface="Times New Roman"/>
                        <a:ea typeface="Times New Roman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299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Gestão da Autarquia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(Taxa de Administração) </a:t>
                      </a: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2.103.049,62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64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TOTAL</a:t>
                      </a: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Times New Roman"/>
                        </a:rPr>
                        <a:t>55.396.421,81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indent="-226695" algn="r">
                        <a:spcAft>
                          <a:spcPts val="0"/>
                        </a:spcAft>
                      </a:pPr>
                      <a:endParaRPr lang="pt-BR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xmlns="" id="{FFBF53DB-0EAA-42F7-9A8B-FAD70EF8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Saldo Receitas - Despesas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xmlns="" id="{5B22AC87-6F21-4E93-A1BA-2783246A7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511381"/>
              </p:ext>
            </p:extLst>
          </p:nvPr>
        </p:nvGraphicFramePr>
        <p:xfrm>
          <a:off x="395288" y="2000250"/>
          <a:ext cx="8424862" cy="2928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69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769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44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Saldo</a:t>
                      </a: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2019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</a:rPr>
                        <a:t>Outubro</a:t>
                      </a:r>
                      <a:r>
                        <a:rPr lang="pt-BR" sz="2400" b="1" baseline="0" dirty="0">
                          <a:latin typeface="Times New Roman"/>
                          <a:ea typeface="Times New Roman"/>
                        </a:rPr>
                        <a:t>/2020</a:t>
                      </a:r>
                      <a:endParaRPr lang="pt-BR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137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Total das Receitas</a:t>
                      </a: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marR="0" indent="-22669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76.833.705,94</a:t>
                      </a: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 b="1" i="0" u="none" strike="noStrike" kern="1200" noProof="0">
                          <a:latin typeface="Times New Roman"/>
                        </a:rPr>
                        <a:t>45.843.955,79</a:t>
                      </a:r>
                      <a:endParaRPr lang="pt-BR" sz="2400" b="0" i="0" u="none" strike="noStrike" kern="1200" noProof="0"/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137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</a:rPr>
                        <a:t>Total das Despesas</a:t>
                      </a: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marR="0" indent="-22669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55.396.421,81</a:t>
                      </a: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 b="1" i="0" u="none" strike="noStrike" kern="1200" noProof="0">
                          <a:latin typeface="Times New Roman"/>
                        </a:rPr>
                        <a:t>47.644.452,49</a:t>
                      </a:r>
                      <a:endParaRPr lang="pt-BR" sz="2400" b="0" i="0" u="none" strike="noStrike" kern="1200" noProof="0"/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13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Saldo</a:t>
                      </a:r>
                      <a:r>
                        <a:rPr lang="pt-BR" sz="2000" b="1" baseline="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Positivo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marR="0" indent="-226695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21.437.284,13</a:t>
                      </a: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marR="0" indent="-226695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-1.800.496,70</a:t>
                      </a: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828439-B3A8-428E-B9F5-ECFB7ECB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Resultado das Aplicações Financeiras </a:t>
            </a:r>
          </a:p>
        </p:txBody>
      </p:sp>
      <p:sp>
        <p:nvSpPr>
          <p:cNvPr id="12291" name="Control 62">
            <a:extLst>
              <a:ext uri="{FF2B5EF4-FFF2-40B4-BE49-F238E27FC236}">
                <a16:creationId xmlns:a16="http://schemas.microsoft.com/office/drawing/2014/main" xmlns="" id="{A3F0DF07-E96A-4E30-BCB5-65D8CC58B9F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075363" y="9099550"/>
            <a:ext cx="6075362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E06478BA-81A8-4FA1-B293-770E3ADD0D7C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163638"/>
          <a:ext cx="8207375" cy="1285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61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89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33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289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87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b="1" u="none" strike="noStrike" dirty="0">
                          <a:effectLst/>
                        </a:rPr>
                        <a:t> 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b="1" u="none" strike="noStrike" dirty="0">
                          <a:effectLst/>
                        </a:rPr>
                        <a:t> 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b="1" u="none" strike="noStrike" dirty="0">
                          <a:effectLst/>
                        </a:rPr>
                        <a:t> 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b="1" u="none" strike="noStrike" dirty="0">
                          <a:effectLst/>
                        </a:rPr>
                        <a:t> 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64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Ano</a:t>
                      </a:r>
                      <a:endParaRPr lang="pt-BR" sz="1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em Janeiro</a:t>
                      </a:r>
                      <a:endParaRPr lang="pt-BR" sz="1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Rentabilidade em 2019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em Dezembro</a:t>
                      </a:r>
                      <a:endParaRPr lang="pt-BR" sz="1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4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BR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588.347.385,13</a:t>
                      </a:r>
                      <a:endParaRPr lang="pt-BR" sz="19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66" marR="9166" marT="91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BR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100.490.559,08</a:t>
                      </a:r>
                    </a:p>
                  </a:txBody>
                  <a:tcPr marL="9166" marR="9166" marT="91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BR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710.335.772,44</a:t>
                      </a:r>
                    </a:p>
                  </a:txBody>
                  <a:tcPr marL="9166" marR="9166" marT="91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E6043B91-D892-4FD9-8D85-0EFDB1F4F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578499"/>
              </p:ext>
            </p:extLst>
          </p:nvPr>
        </p:nvGraphicFramePr>
        <p:xfrm>
          <a:off x="611188" y="3933825"/>
          <a:ext cx="7956550" cy="1706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27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3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54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66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76146" marB="7614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pt-BR" sz="1800" b="1" kern="1200" baseline="30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76146" marB="7614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pt-BR" sz="1800" b="1" kern="1200" baseline="30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76146" marB="7614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Inflação Acumulada</a:t>
                      </a:r>
                    </a:p>
                  </a:txBody>
                  <a:tcPr marL="95250" marR="95250" marT="76146" marB="7614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4,31%</a:t>
                      </a:r>
                    </a:p>
                  </a:txBody>
                  <a:tcPr marL="95250" marR="95250" marT="76151" marB="76151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76151" marB="76151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 Atuarial (IPCA + 6% a.a.)</a:t>
                      </a:r>
                    </a:p>
                  </a:txBody>
                  <a:tcPr marL="95250" marR="95250" marT="76146" marB="76146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10,59%</a:t>
                      </a:r>
                    </a:p>
                  </a:txBody>
                  <a:tcPr marL="95250" marR="95250" marT="76151" marB="76151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76151" marB="76151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Rentabilidade Obtida</a:t>
                      </a:r>
                      <a:r>
                        <a:rPr lang="pt-BR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pela Taboãoprev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76146" marB="76146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16,71%</a:t>
                      </a:r>
                    </a:p>
                  </a:txBody>
                  <a:tcPr marL="95250" marR="95250" marT="76151" marB="76151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pt-BR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76151" marB="76151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3B2EC358-D6DB-4421-B054-A7BA4C3F9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010459"/>
              </p:ext>
            </p:extLst>
          </p:nvPr>
        </p:nvGraphicFramePr>
        <p:xfrm>
          <a:off x="468313" y="2492375"/>
          <a:ext cx="8207375" cy="1285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61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89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33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289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875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b="1" u="none" strike="noStrike" dirty="0">
                          <a:effectLst/>
                        </a:rPr>
                        <a:t> 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b="1" u="none" strike="noStrike" dirty="0">
                          <a:effectLst/>
                        </a:rPr>
                        <a:t> 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b="1" u="none" strike="noStrike" dirty="0">
                          <a:effectLst/>
                        </a:rPr>
                        <a:t> 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b="1" u="none" strike="noStrike" dirty="0">
                          <a:effectLst/>
                        </a:rPr>
                        <a:t> 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64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Ano</a:t>
                      </a:r>
                      <a:endParaRPr lang="pt-BR" sz="1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em Janeiro</a:t>
                      </a:r>
                      <a:endParaRPr lang="pt-BR" sz="1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Rentabilidade </a:t>
                      </a:r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em 2020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em </a:t>
                      </a:r>
                      <a:r>
                        <a:rPr lang="pt-BR" sz="19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Dezembro</a:t>
                      </a:r>
                      <a:endParaRPr lang="pt-BR" sz="1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47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66" marR="9166" marT="91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BR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710.335.772,44</a:t>
                      </a:r>
                      <a:endParaRPr lang="pt-BR" sz="19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66" marR="9166" marT="91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pt-BR" sz="20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66" marR="9166" marT="91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698.368.297,18</a:t>
                      </a:r>
                      <a:endParaRPr lang="pt-BR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66" marR="9166" marT="91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4286</TotalTime>
  <Words>1562</Words>
  <Application>Microsoft Office PowerPoint</Application>
  <PresentationFormat>Apresentação na tela (4:3)</PresentationFormat>
  <Paragraphs>531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 Prestação de Contas 2020  Lei Municipal nº 1.979/10</vt:lpstr>
      <vt:lpstr>Segurados da Taboãoprev</vt:lpstr>
      <vt:lpstr>Apresentação do PowerPoint</vt:lpstr>
      <vt:lpstr>Apresentação do PowerPoint</vt:lpstr>
      <vt:lpstr>Benefícios</vt:lpstr>
      <vt:lpstr>Receitas da Taboãoprev (Valores acumulados)</vt:lpstr>
      <vt:lpstr>Despesas da Taboãoprev (Valores acumulados)</vt:lpstr>
      <vt:lpstr>Saldo Receitas - Despesas</vt:lpstr>
      <vt:lpstr>Resultado das Aplicações Financeiras </vt:lpstr>
      <vt:lpstr>Apresentação do PowerPoint</vt:lpstr>
      <vt:lpstr>Detalhamento da Taxa de Administração</vt:lpstr>
      <vt:lpstr>Detalhamento da Taxa de Administração (Valores acumulados)</vt:lpstr>
      <vt:lpstr>Composição da Taxa de Administração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Certificado de Regularidade Previdenciária – CRP</vt:lpstr>
      <vt:lpstr>Apresentação do PowerPoint</vt:lpstr>
      <vt:lpstr> Diretoria Executiva Superintendente Autárquico – Marcos Rogério Fregate Baraldi Diretora Previdenciária – Eliana Bendini Lantyer Diretor Administrativo e Financeiro – Daniel Cézar </vt:lpstr>
      <vt:lpstr>Para saber mais acesse: www.taboaoprev.com.br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Lei Municipal nº 1979/10</dc:title>
  <dc:creator>Daniel Cezar</dc:creator>
  <cp:lastModifiedBy>ADMFIN</cp:lastModifiedBy>
  <cp:revision>351</cp:revision>
  <cp:lastPrinted>2020-01-20T18:15:36Z</cp:lastPrinted>
  <dcterms:created xsi:type="dcterms:W3CDTF">2015-09-11T17:54:52Z</dcterms:created>
  <dcterms:modified xsi:type="dcterms:W3CDTF">2021-01-04T13:18:10Z</dcterms:modified>
</cp:coreProperties>
</file>